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6"/>
  </p:notesMasterIdLst>
  <p:sldIdLst>
    <p:sldId id="256" r:id="rId2"/>
    <p:sldId id="281" r:id="rId3"/>
    <p:sldId id="257" r:id="rId4"/>
    <p:sldId id="258" r:id="rId5"/>
    <p:sldId id="317" r:id="rId6"/>
    <p:sldId id="260" r:id="rId7"/>
    <p:sldId id="288" r:id="rId8"/>
    <p:sldId id="272" r:id="rId9"/>
    <p:sldId id="289" r:id="rId10"/>
    <p:sldId id="266" r:id="rId11"/>
    <p:sldId id="290" r:id="rId12"/>
    <p:sldId id="371" r:id="rId13"/>
    <p:sldId id="291" r:id="rId14"/>
    <p:sldId id="292" r:id="rId15"/>
    <p:sldId id="293" r:id="rId16"/>
    <p:sldId id="299" r:id="rId17"/>
    <p:sldId id="300" r:id="rId18"/>
    <p:sldId id="301" r:id="rId19"/>
    <p:sldId id="297" r:id="rId20"/>
    <p:sldId id="294" r:id="rId21"/>
    <p:sldId id="296" r:id="rId22"/>
    <p:sldId id="298" r:id="rId23"/>
    <p:sldId id="315" r:id="rId24"/>
    <p:sldId id="268" r:id="rId25"/>
    <p:sldId id="318" r:id="rId26"/>
    <p:sldId id="369" r:id="rId27"/>
    <p:sldId id="310" r:id="rId28"/>
    <p:sldId id="311" r:id="rId29"/>
    <p:sldId id="312" r:id="rId30"/>
    <p:sldId id="313" r:id="rId31"/>
    <p:sldId id="314" r:id="rId32"/>
    <p:sldId id="269" r:id="rId33"/>
    <p:sldId id="322" r:id="rId34"/>
    <p:sldId id="319" r:id="rId35"/>
    <p:sldId id="323" r:id="rId36"/>
    <p:sldId id="320" r:id="rId37"/>
    <p:sldId id="324" r:id="rId38"/>
    <p:sldId id="370" r:id="rId39"/>
    <p:sldId id="325" r:id="rId40"/>
    <p:sldId id="326" r:id="rId41"/>
    <p:sldId id="327" r:id="rId42"/>
    <p:sldId id="328" r:id="rId43"/>
    <p:sldId id="329" r:id="rId44"/>
    <p:sldId id="330" r:id="rId45"/>
    <p:sldId id="332" r:id="rId46"/>
    <p:sldId id="263" r:id="rId47"/>
    <p:sldId id="335" r:id="rId48"/>
    <p:sldId id="336" r:id="rId49"/>
    <p:sldId id="340" r:id="rId50"/>
    <p:sldId id="337" r:id="rId51"/>
    <p:sldId id="338" r:id="rId52"/>
    <p:sldId id="339" r:id="rId53"/>
    <p:sldId id="333" r:id="rId54"/>
    <p:sldId id="270" r:id="rId55"/>
    <p:sldId id="316" r:id="rId56"/>
    <p:sldId id="341" r:id="rId57"/>
    <p:sldId id="353" r:id="rId58"/>
    <p:sldId id="342" r:id="rId59"/>
    <p:sldId id="348" r:id="rId60"/>
    <p:sldId id="349" r:id="rId61"/>
    <p:sldId id="350" r:id="rId62"/>
    <p:sldId id="351" r:id="rId63"/>
    <p:sldId id="352" r:id="rId64"/>
    <p:sldId id="354" r:id="rId65"/>
    <p:sldId id="355" r:id="rId66"/>
    <p:sldId id="356" r:id="rId67"/>
    <p:sldId id="357" r:id="rId68"/>
    <p:sldId id="358" r:id="rId69"/>
    <p:sldId id="359" r:id="rId70"/>
    <p:sldId id="360" r:id="rId71"/>
    <p:sldId id="361" r:id="rId72"/>
    <p:sldId id="362" r:id="rId73"/>
    <p:sldId id="363" r:id="rId74"/>
    <p:sldId id="364" r:id="rId75"/>
    <p:sldId id="365" r:id="rId76"/>
    <p:sldId id="366" r:id="rId77"/>
    <p:sldId id="367" r:id="rId78"/>
    <p:sldId id="368" r:id="rId79"/>
    <p:sldId id="334" r:id="rId80"/>
    <p:sldId id="303" r:id="rId81"/>
    <p:sldId id="282" r:id="rId82"/>
    <p:sldId id="265" r:id="rId83"/>
    <p:sldId id="304" r:id="rId84"/>
    <p:sldId id="261" r:id="rId85"/>
  </p:sldIdLst>
  <p:sldSz cx="9144000" cy="5143500" type="screen16x9"/>
  <p:notesSz cx="6858000" cy="9144000"/>
  <p:embeddedFontLst>
    <p:embeddedFont>
      <p:font typeface="Arial Narrow" panose="020B0606020202030204" pitchFamily="34" charset="0"/>
      <p:regular r:id="rId87"/>
      <p:bold r:id="rId88"/>
      <p:italic r:id="rId89"/>
      <p:boldItalic r:id="rId90"/>
    </p:embeddedFont>
    <p:embeddedFont>
      <p:font typeface="Segoe UI Symbol" panose="020B0502040204020203" pitchFamily="34" charset="0"/>
      <p:regular r:id="rId91"/>
    </p:embeddedFont>
    <p:embeddedFont>
      <p:font typeface="Calibri" panose="020F0502020204030204" pitchFamily="34" charset="0"/>
      <p:regular r:id="rId92"/>
      <p:bold r:id="rId93"/>
      <p:italic r:id="rId94"/>
      <p:boldItalic r:id="rId9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 id="{7CF2230B-845F-4E62-A964-2212B2A26B67}">
          <p14:sldIdLst>
            <p14:sldId id="256"/>
            <p14:sldId id="281"/>
          </p14:sldIdLst>
        </p14:section>
        <p14:section name="Firmenportrait" id="{4C809AA7-FF33-41DF-83BF-3DDEB4A4AF04}">
          <p14:sldIdLst>
            <p14:sldId id="257"/>
            <p14:sldId id="258"/>
          </p14:sldIdLst>
        </p14:section>
        <p14:section name="Bearbeitungszentren" id="{93B1B307-2016-485B-8AC3-F21B788EBE5E}">
          <p14:sldIdLst>
            <p14:sldId id="317"/>
            <p14:sldId id="260"/>
            <p14:sldId id="288"/>
            <p14:sldId id="272"/>
            <p14:sldId id="289"/>
          </p14:sldIdLst>
        </p14:section>
        <p14:section name="Fahrständermaschinen" id="{663B9EBA-8A77-4966-9FC5-6EBC47964DCB}">
          <p14:sldIdLst>
            <p14:sldId id="266"/>
            <p14:sldId id="290"/>
            <p14:sldId id="371"/>
            <p14:sldId id="291"/>
            <p14:sldId id="292"/>
            <p14:sldId id="293"/>
          </p14:sldIdLst>
        </p14:section>
        <p14:section name="Portalmaschinen" id="{436B7499-0D42-4E8A-9882-FC6F035A968A}">
          <p14:sldIdLst>
            <p14:sldId id="299"/>
            <p14:sldId id="300"/>
            <p14:sldId id="301"/>
          </p14:sldIdLst>
        </p14:section>
        <p14:section name="Optionen" id="{53867C67-67CA-4F70-B460-96971480F9F2}">
          <p14:sldIdLst>
            <p14:sldId id="297"/>
            <p14:sldId id="294"/>
            <p14:sldId id="296"/>
            <p14:sldId id="298"/>
          </p14:sldIdLst>
        </p14:section>
        <p14:section name="Fräsköpfe" id="{ADC610E3-E69E-45E6-9198-BBBA58135CAE}">
          <p14:sldIdLst>
            <p14:sldId id="315"/>
            <p14:sldId id="268"/>
            <p14:sldId id="318"/>
            <p14:sldId id="369"/>
            <p14:sldId id="310"/>
            <p14:sldId id="311"/>
            <p14:sldId id="312"/>
            <p14:sldId id="313"/>
            <p14:sldId id="314"/>
          </p14:sldIdLst>
        </p14:section>
        <p14:section name="Technologie" id="{0726FD6C-7633-4540-B65E-927DE9C516BD}">
          <p14:sldIdLst>
            <p14:sldId id="269"/>
            <p14:sldId id="322"/>
            <p14:sldId id="319"/>
            <p14:sldId id="323"/>
            <p14:sldId id="320"/>
            <p14:sldId id="324"/>
            <p14:sldId id="370"/>
            <p14:sldId id="325"/>
            <p14:sldId id="326"/>
            <p14:sldId id="327"/>
            <p14:sldId id="328"/>
            <p14:sldId id="329"/>
            <p14:sldId id="330"/>
            <p14:sldId id="332"/>
          </p14:sldIdLst>
        </p14:section>
        <p14:section name="Branchenbeispiele" id="{F87945ED-B93B-4DCD-99AB-1763248CEEB6}">
          <p14:sldIdLst>
            <p14:sldId id="263"/>
            <p14:sldId id="335"/>
            <p14:sldId id="336"/>
            <p14:sldId id="340"/>
            <p14:sldId id="337"/>
            <p14:sldId id="338"/>
            <p14:sldId id="339"/>
          </p14:sldIdLst>
        </p14:section>
        <p14:section name="Referenzen" id="{5DF5E32E-9926-4C9E-A667-1600E7B039E1}">
          <p14:sldIdLst>
            <p14:sldId id="333"/>
            <p14:sldId id="270"/>
          </p14:sldIdLst>
        </p14:section>
        <p14:section name="SHW Service" id="{1CA6C106-0B6C-4777-ABA8-2096B4CE5136}">
          <p14:sldIdLst>
            <p14:sldId id="316"/>
            <p14:sldId id="341"/>
            <p14:sldId id="353"/>
            <p14:sldId id="342"/>
            <p14:sldId id="348"/>
            <p14:sldId id="349"/>
            <p14:sldId id="350"/>
            <p14:sldId id="351"/>
            <p14:sldId id="352"/>
            <p14:sldId id="354"/>
            <p14:sldId id="355"/>
            <p14:sldId id="356"/>
            <p14:sldId id="357"/>
            <p14:sldId id="358"/>
            <p14:sldId id="359"/>
            <p14:sldId id="360"/>
            <p14:sldId id="361"/>
            <p14:sldId id="362"/>
            <p14:sldId id="363"/>
            <p14:sldId id="364"/>
            <p14:sldId id="365"/>
            <p14:sldId id="366"/>
            <p14:sldId id="367"/>
            <p14:sldId id="368"/>
            <p14:sldId id="334"/>
          </p14:sldIdLst>
        </p14:section>
        <p14:section name="SHW-BT" id="{66E657FF-235A-4986-A5CD-474EFAD2CEF5}">
          <p14:sldIdLst>
            <p14:sldId id="303"/>
            <p14:sldId id="282"/>
            <p14:sldId id="265"/>
            <p14:sldId id="304"/>
          </p14:sldIdLst>
        </p14:section>
        <p14:section name="Schluss" id="{47540B74-73DB-49A3-8F7F-7D49F6CE9800}">
          <p14:sldIdLst>
            <p14:sldId id="26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9F"/>
    <a:srgbClr val="951B81"/>
    <a:srgbClr val="F39200"/>
    <a:srgbClr val="95C1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54" autoAdjust="0"/>
    <p:restoredTop sz="94626" autoAdjust="0"/>
  </p:normalViewPr>
  <p:slideViewPr>
    <p:cSldViewPr>
      <p:cViewPr varScale="1">
        <p:scale>
          <a:sx n="107" d="100"/>
          <a:sy n="107" d="100"/>
        </p:scale>
        <p:origin x="475" y="67"/>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font" Target="fonts/font3.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4.fntdata"/><Relationship Id="rId95"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7.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A3E76-5563-4152-9C95-9F588D9FFA7A}" type="datetimeFigureOut">
              <a:rPr lang="de-DE" smtClean="0"/>
              <a:t>19.11.2018</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ACDB3-ED10-4ACB-8E40-BAAA34175457}" type="slidenum">
              <a:rPr lang="de-DE" smtClean="0"/>
              <a:t>‹Nr.›</a:t>
            </a:fld>
            <a:endParaRPr lang="de-DE"/>
          </a:p>
        </p:txBody>
      </p:sp>
    </p:spTree>
    <p:extLst>
      <p:ext uri="{BB962C8B-B14F-4D97-AF65-F5344CB8AC3E}">
        <p14:creationId xmlns:p14="http://schemas.microsoft.com/office/powerpoint/2010/main" val="390730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6</a:t>
            </a:fld>
            <a:endParaRPr lang="de-DE"/>
          </a:p>
        </p:txBody>
      </p:sp>
    </p:spTree>
    <p:extLst>
      <p:ext uri="{BB962C8B-B14F-4D97-AF65-F5344CB8AC3E}">
        <p14:creationId xmlns:p14="http://schemas.microsoft.com/office/powerpoint/2010/main" val="79288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78</a:t>
            </a:fld>
            <a:endParaRPr lang="de-DE"/>
          </a:p>
        </p:txBody>
      </p:sp>
    </p:spTree>
    <p:extLst>
      <p:ext uri="{BB962C8B-B14F-4D97-AF65-F5344CB8AC3E}">
        <p14:creationId xmlns:p14="http://schemas.microsoft.com/office/powerpoint/2010/main" val="369505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68</a:t>
            </a:fld>
            <a:endParaRPr lang="de-DE"/>
          </a:p>
        </p:txBody>
      </p:sp>
    </p:spTree>
    <p:extLst>
      <p:ext uri="{BB962C8B-B14F-4D97-AF65-F5344CB8AC3E}">
        <p14:creationId xmlns:p14="http://schemas.microsoft.com/office/powerpoint/2010/main" val="369505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70</a:t>
            </a:fld>
            <a:endParaRPr lang="de-DE"/>
          </a:p>
        </p:txBody>
      </p:sp>
    </p:spTree>
    <p:extLst>
      <p:ext uri="{BB962C8B-B14F-4D97-AF65-F5344CB8AC3E}">
        <p14:creationId xmlns:p14="http://schemas.microsoft.com/office/powerpoint/2010/main" val="3695054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71</a:t>
            </a:fld>
            <a:endParaRPr lang="de-DE"/>
          </a:p>
        </p:txBody>
      </p:sp>
    </p:spTree>
    <p:extLst>
      <p:ext uri="{BB962C8B-B14F-4D97-AF65-F5344CB8AC3E}">
        <p14:creationId xmlns:p14="http://schemas.microsoft.com/office/powerpoint/2010/main" val="369505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72</a:t>
            </a:fld>
            <a:endParaRPr lang="de-DE"/>
          </a:p>
        </p:txBody>
      </p:sp>
    </p:spTree>
    <p:extLst>
      <p:ext uri="{BB962C8B-B14F-4D97-AF65-F5344CB8AC3E}">
        <p14:creationId xmlns:p14="http://schemas.microsoft.com/office/powerpoint/2010/main" val="369505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74</a:t>
            </a:fld>
            <a:endParaRPr lang="de-DE"/>
          </a:p>
        </p:txBody>
      </p:sp>
    </p:spTree>
    <p:extLst>
      <p:ext uri="{BB962C8B-B14F-4D97-AF65-F5344CB8AC3E}">
        <p14:creationId xmlns:p14="http://schemas.microsoft.com/office/powerpoint/2010/main" val="369505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75</a:t>
            </a:fld>
            <a:endParaRPr lang="de-DE"/>
          </a:p>
        </p:txBody>
      </p:sp>
    </p:spTree>
    <p:extLst>
      <p:ext uri="{BB962C8B-B14F-4D97-AF65-F5344CB8AC3E}">
        <p14:creationId xmlns:p14="http://schemas.microsoft.com/office/powerpoint/2010/main" val="369505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76</a:t>
            </a:fld>
            <a:endParaRPr lang="de-DE"/>
          </a:p>
        </p:txBody>
      </p:sp>
    </p:spTree>
    <p:extLst>
      <p:ext uri="{BB962C8B-B14F-4D97-AF65-F5344CB8AC3E}">
        <p14:creationId xmlns:p14="http://schemas.microsoft.com/office/powerpoint/2010/main" val="369505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AACDB3-ED10-4ACB-8E40-BAAA34175457}" type="slidenum">
              <a:rPr lang="de-DE" smtClean="0"/>
              <a:t>77</a:t>
            </a:fld>
            <a:endParaRPr lang="de-DE"/>
          </a:p>
        </p:txBody>
      </p:sp>
    </p:spTree>
    <p:extLst>
      <p:ext uri="{BB962C8B-B14F-4D97-AF65-F5344CB8AC3E}">
        <p14:creationId xmlns:p14="http://schemas.microsoft.com/office/powerpoint/2010/main" val="369505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6.xml"/><Relationship Id="rId7" Type="http://schemas.openxmlformats.org/officeDocument/2006/relationships/slide" Target="../slides/slide32.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4.xml"/><Relationship Id="rId5" Type="http://schemas.openxmlformats.org/officeDocument/2006/relationships/slide" Target="../slides/slide16.xml"/><Relationship Id="rId4" Type="http://schemas.openxmlformats.org/officeDocument/2006/relationships/slide" Target="../slides/slide10.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6.xml"/><Relationship Id="rId7" Type="http://schemas.openxmlformats.org/officeDocument/2006/relationships/slide" Target="../slides/slide32.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4.xml"/><Relationship Id="rId5" Type="http://schemas.openxmlformats.org/officeDocument/2006/relationships/slide" Target="../slides/slide15.xml"/><Relationship Id="rId4" Type="http://schemas.openxmlformats.org/officeDocument/2006/relationships/slide" Target="../slides/slide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HW Titelfolie">
    <p:spTree>
      <p:nvGrpSpPr>
        <p:cNvPr id="1" name=""/>
        <p:cNvGrpSpPr/>
        <p:nvPr/>
      </p:nvGrpSpPr>
      <p:grpSpPr>
        <a:xfrm>
          <a:off x="0" y="0"/>
          <a:ext cx="0" cy="0"/>
          <a:chOff x="0" y="0"/>
          <a:chExt cx="0" cy="0"/>
        </a:xfrm>
      </p:grpSpPr>
      <p:sp>
        <p:nvSpPr>
          <p:cNvPr id="13" name="Bildplatzhalter 12"/>
          <p:cNvSpPr>
            <a:spLocks noGrp="1" noChangeAspect="1"/>
          </p:cNvSpPr>
          <p:nvPr userDrawn="1">
            <p:ph type="pic" sz="quarter" idx="16"/>
          </p:nvPr>
        </p:nvSpPr>
        <p:spPr>
          <a:xfrm>
            <a:off x="3707904" y="2088000"/>
            <a:ext cx="5040064" cy="2447925"/>
          </a:xfrm>
          <a:prstGeom prst="rect">
            <a:avLst/>
          </a:prstGeom>
        </p:spPr>
        <p:txBody>
          <a:bodyPr/>
          <a:lstStyle/>
          <a:p>
            <a:endParaRPr lang="de-DE" dirty="0"/>
          </a:p>
        </p:txBody>
      </p:sp>
      <p:sp>
        <p:nvSpPr>
          <p:cNvPr id="8" name="Rechteck 7"/>
          <p:cNvSpPr/>
          <p:nvPr userDrawn="1"/>
        </p:nvSpPr>
        <p:spPr>
          <a:xfrm rot="10800000" flipV="1">
            <a:off x="-2" y="1275603"/>
            <a:ext cx="7321838" cy="69103"/>
          </a:xfrm>
          <a:custGeom>
            <a:avLst/>
            <a:gdLst>
              <a:gd name="connsiteX0" fmla="*/ 0 w 7512338"/>
              <a:gd name="connsiteY0" fmla="*/ 0 h 69103"/>
              <a:gd name="connsiteX1" fmla="*/ 7512338 w 7512338"/>
              <a:gd name="connsiteY1" fmla="*/ 0 h 69103"/>
              <a:gd name="connsiteX2" fmla="*/ 7512338 w 7512338"/>
              <a:gd name="connsiteY2" fmla="*/ 69103 h 69103"/>
              <a:gd name="connsiteX3" fmla="*/ 0 w 7512338"/>
              <a:gd name="connsiteY3" fmla="*/ 69103 h 69103"/>
              <a:gd name="connsiteX4" fmla="*/ 0 w 7512338"/>
              <a:gd name="connsiteY4" fmla="*/ 0 h 69103"/>
              <a:gd name="connsiteX0" fmla="*/ 0 w 7512338"/>
              <a:gd name="connsiteY0" fmla="*/ 0 h 69103"/>
              <a:gd name="connsiteX1" fmla="*/ 7512338 w 7512338"/>
              <a:gd name="connsiteY1" fmla="*/ 0 h 69103"/>
              <a:gd name="connsiteX2" fmla="*/ 7512338 w 7512338"/>
              <a:gd name="connsiteY2" fmla="*/ 69103 h 69103"/>
              <a:gd name="connsiteX3" fmla="*/ 304800 w 7512338"/>
              <a:gd name="connsiteY3" fmla="*/ 67198 h 69103"/>
              <a:gd name="connsiteX4" fmla="*/ 0 w 7512338"/>
              <a:gd name="connsiteY4" fmla="*/ 0 h 69103"/>
              <a:gd name="connsiteX0" fmla="*/ 0 w 7321838"/>
              <a:gd name="connsiteY0" fmla="*/ 1905 h 69103"/>
              <a:gd name="connsiteX1" fmla="*/ 7321838 w 7321838"/>
              <a:gd name="connsiteY1" fmla="*/ 0 h 69103"/>
              <a:gd name="connsiteX2" fmla="*/ 7321838 w 7321838"/>
              <a:gd name="connsiteY2" fmla="*/ 69103 h 69103"/>
              <a:gd name="connsiteX3" fmla="*/ 114300 w 7321838"/>
              <a:gd name="connsiteY3" fmla="*/ 67198 h 69103"/>
              <a:gd name="connsiteX4" fmla="*/ 0 w 7321838"/>
              <a:gd name="connsiteY4" fmla="*/ 1905 h 69103"/>
              <a:gd name="connsiteX0" fmla="*/ 0 w 7321838"/>
              <a:gd name="connsiteY0" fmla="*/ 1905 h 69103"/>
              <a:gd name="connsiteX1" fmla="*/ 7321838 w 7321838"/>
              <a:gd name="connsiteY1" fmla="*/ 0 h 69103"/>
              <a:gd name="connsiteX2" fmla="*/ 7321838 w 7321838"/>
              <a:gd name="connsiteY2" fmla="*/ 69103 h 69103"/>
              <a:gd name="connsiteX3" fmla="*/ 129540 w 7321838"/>
              <a:gd name="connsiteY3" fmla="*/ 65293 h 69103"/>
              <a:gd name="connsiteX4" fmla="*/ 0 w 7321838"/>
              <a:gd name="connsiteY4" fmla="*/ 1905 h 69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1838" h="69103">
                <a:moveTo>
                  <a:pt x="0" y="1905"/>
                </a:moveTo>
                <a:lnTo>
                  <a:pt x="7321838" y="0"/>
                </a:lnTo>
                <a:lnTo>
                  <a:pt x="7321838" y="69103"/>
                </a:lnTo>
                <a:lnTo>
                  <a:pt x="129540" y="65293"/>
                </a:lnTo>
                <a:lnTo>
                  <a:pt x="0" y="1905"/>
                </a:lnTo>
                <a:close/>
              </a:path>
            </a:pathLst>
          </a:custGeom>
          <a:gradFill>
            <a:gsLst>
              <a:gs pos="44000">
                <a:srgbClr val="004F9F"/>
              </a:gs>
              <a:gs pos="0">
                <a:schemeClr val="bg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F9F"/>
              </a:solidFill>
            </a:endParaRPr>
          </a:p>
        </p:txBody>
      </p:sp>
      <p:sp>
        <p:nvSpPr>
          <p:cNvPr id="10" name="Textplatzhalter 17"/>
          <p:cNvSpPr>
            <a:spLocks noGrp="1"/>
          </p:cNvSpPr>
          <p:nvPr userDrawn="1">
            <p:ph type="body" sz="quarter" idx="14"/>
          </p:nvPr>
        </p:nvSpPr>
        <p:spPr>
          <a:xfrm>
            <a:off x="467544" y="1347613"/>
            <a:ext cx="6696744" cy="432048"/>
          </a:xfrm>
          <a:prstGeom prst="rect">
            <a:avLst/>
          </a:prstGeom>
        </p:spPr>
        <p:txBody>
          <a:bodyPr vert="horz" lIns="91440" tIns="45720" rIns="91440" bIns="45720" rtlCol="0">
            <a:noAutofit/>
          </a:bodyPr>
          <a:lstStyle>
            <a:lvl1pPr marL="342900" indent="-342900">
              <a:buNone/>
              <a:defRPr lang="de-DE" sz="2400" b="0" i="0" smtClean="0">
                <a:solidFill>
                  <a:srgbClr val="004F9F"/>
                </a:solidFill>
                <a:latin typeface="Arial Narrow" panose="020B0606020202030204" pitchFamily="34" charset="0"/>
                <a:cs typeface="Arial" panose="020B0604020202020204" pitchFamily="34" charset="0"/>
              </a:defRPr>
            </a:lvl1pPr>
            <a:lvl2pPr>
              <a:defRPr lang="de-DE" smtClean="0"/>
            </a:lvl2pPr>
            <a:lvl3pPr>
              <a:defRPr lang="de-DE" smtClean="0"/>
            </a:lvl3pPr>
            <a:lvl4pPr>
              <a:defRPr lang="de-DE" smtClean="0"/>
            </a:lvl4pPr>
            <a:lvl5pPr>
              <a:defRPr lang="de-DE"/>
            </a:lvl5pPr>
          </a:lstStyle>
          <a:p>
            <a:pPr marL="0" lvl="0" indent="0"/>
            <a:r>
              <a:rPr lang="de-DE" dirty="0" smtClean="0"/>
              <a:t>Textmasterformat bearbeiten</a:t>
            </a:r>
          </a:p>
        </p:txBody>
      </p:sp>
      <p:sp>
        <p:nvSpPr>
          <p:cNvPr id="11" name="Textplatzhalter 19"/>
          <p:cNvSpPr>
            <a:spLocks noGrp="1"/>
          </p:cNvSpPr>
          <p:nvPr>
            <p:ph type="body" sz="quarter" idx="15"/>
          </p:nvPr>
        </p:nvSpPr>
        <p:spPr>
          <a:xfrm>
            <a:off x="467544" y="555526"/>
            <a:ext cx="6696744" cy="720080"/>
          </a:xfrm>
          <a:prstGeom prst="rect">
            <a:avLst/>
          </a:prstGeom>
        </p:spPr>
        <p:txBody>
          <a:bodyPr vert="horz" lIns="91440" tIns="45720" rIns="91440" bIns="45720" rtlCol="0" anchor="ctr">
            <a:normAutofit/>
          </a:bodyPr>
          <a:lstStyle>
            <a:lvl1pPr marL="0" indent="0">
              <a:buNone/>
              <a:defRPr lang="de-DE" sz="4000" b="0" smtClean="0">
                <a:solidFill>
                  <a:schemeClr val="tx1">
                    <a:lumMod val="50000"/>
                    <a:lumOff val="50000"/>
                  </a:schemeClr>
                </a:solidFill>
                <a:latin typeface="Arial Narrow" panose="020B0606020202030204" pitchFamily="34" charset="0"/>
                <a:ea typeface="+mj-ea"/>
                <a:cs typeface="Arial" panose="020B0604020202020204" pitchFamily="34" charset="0"/>
              </a:defRPr>
            </a:lvl1pPr>
            <a:lvl2pPr>
              <a:defRPr lang="de-DE" smtClean="0"/>
            </a:lvl2pPr>
            <a:lvl3pPr>
              <a:defRPr lang="de-DE" smtClean="0"/>
            </a:lvl3pPr>
            <a:lvl4pPr>
              <a:defRPr lang="de-DE" smtClean="0"/>
            </a:lvl4pPr>
            <a:lvl5pPr>
              <a:defRPr lang="de-DE"/>
            </a:lvl5pPr>
          </a:lstStyle>
          <a:p>
            <a:pPr lvl="0">
              <a:spcBef>
                <a:spcPct val="0"/>
              </a:spcBef>
            </a:pPr>
            <a:r>
              <a:rPr lang="de-DE" dirty="0" smtClean="0"/>
              <a:t>Textmasterformat bearbeiten</a:t>
            </a:r>
          </a:p>
        </p:txBody>
      </p:sp>
      <p:sp>
        <p:nvSpPr>
          <p:cNvPr id="12" name="Textfeld 11">
            <a:hlinkClick r:id="" action="ppaction://hlinkshowjump?jump=firstslide"/>
          </p:cNvPr>
          <p:cNvSpPr txBox="1"/>
          <p:nvPr userDrawn="1"/>
        </p:nvSpPr>
        <p:spPr>
          <a:xfrm>
            <a:off x="8604448" y="4650690"/>
            <a:ext cx="2880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dirty="0" smtClean="0">
                <a:solidFill>
                  <a:srgbClr val="004F9F"/>
                </a:solidFill>
                <a:latin typeface="Segoe UI Symbol"/>
                <a:ea typeface="Segoe UI Symbol"/>
              </a:rPr>
              <a:t>🏠</a:t>
            </a:r>
            <a:endParaRPr lang="de-DE" dirty="0">
              <a:solidFill>
                <a:srgbClr val="004F9F"/>
              </a:solidFill>
            </a:endParaRPr>
          </a:p>
        </p:txBody>
      </p:sp>
      <p:sp>
        <p:nvSpPr>
          <p:cNvPr id="14" name="Textfeld 13">
            <a:hlinkClick r:id="" action="ppaction://hlinkshowjump?jump=previousslide"/>
          </p:cNvPr>
          <p:cNvSpPr txBox="1"/>
          <p:nvPr userDrawn="1"/>
        </p:nvSpPr>
        <p:spPr>
          <a:xfrm>
            <a:off x="8208404" y="4661013"/>
            <a:ext cx="2880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dirty="0" smtClean="0">
                <a:solidFill>
                  <a:srgbClr val="004F9F"/>
                </a:solidFill>
                <a:latin typeface="Segoe UI Symbol"/>
                <a:ea typeface="Segoe UI Symbol"/>
              </a:rPr>
              <a:t>🔙</a:t>
            </a:r>
            <a:endParaRPr lang="de-DE" dirty="0">
              <a:solidFill>
                <a:srgbClr val="004F9F"/>
              </a:solidFill>
            </a:endParaRPr>
          </a:p>
        </p:txBody>
      </p:sp>
      <p:sp>
        <p:nvSpPr>
          <p:cNvPr id="9" name="Rechteck 16"/>
          <p:cNvSpPr/>
          <p:nvPr userDrawn="1"/>
        </p:nvSpPr>
        <p:spPr>
          <a:xfrm flipV="1">
            <a:off x="364685" y="4523861"/>
            <a:ext cx="8779315" cy="61140"/>
          </a:xfrm>
          <a:custGeom>
            <a:avLst/>
            <a:gdLst>
              <a:gd name="connsiteX0" fmla="*/ 0 w 8994580"/>
              <a:gd name="connsiteY0" fmla="*/ 0 h 61140"/>
              <a:gd name="connsiteX1" fmla="*/ 8994580 w 8994580"/>
              <a:gd name="connsiteY1" fmla="*/ 0 h 61140"/>
              <a:gd name="connsiteX2" fmla="*/ 8994580 w 8994580"/>
              <a:gd name="connsiteY2" fmla="*/ 61140 h 61140"/>
              <a:gd name="connsiteX3" fmla="*/ 0 w 8994580"/>
              <a:gd name="connsiteY3" fmla="*/ 61140 h 61140"/>
              <a:gd name="connsiteX4" fmla="*/ 0 w 8994580"/>
              <a:gd name="connsiteY4" fmla="*/ 0 h 61140"/>
              <a:gd name="connsiteX0" fmla="*/ 0 w 8994580"/>
              <a:gd name="connsiteY0" fmla="*/ 0 h 61140"/>
              <a:gd name="connsiteX1" fmla="*/ 8994580 w 8994580"/>
              <a:gd name="connsiteY1" fmla="*/ 0 h 61140"/>
              <a:gd name="connsiteX2" fmla="*/ 8994580 w 8994580"/>
              <a:gd name="connsiteY2" fmla="*/ 61140 h 61140"/>
              <a:gd name="connsiteX3" fmla="*/ 323850 w 8994580"/>
              <a:gd name="connsiteY3" fmla="*/ 59235 h 61140"/>
              <a:gd name="connsiteX4" fmla="*/ 0 w 8994580"/>
              <a:gd name="connsiteY4" fmla="*/ 0 h 61140"/>
              <a:gd name="connsiteX0" fmla="*/ 0 w 8779315"/>
              <a:gd name="connsiteY0" fmla="*/ 3810 h 61140"/>
              <a:gd name="connsiteX1" fmla="*/ 8779315 w 8779315"/>
              <a:gd name="connsiteY1" fmla="*/ 0 h 61140"/>
              <a:gd name="connsiteX2" fmla="*/ 8779315 w 8779315"/>
              <a:gd name="connsiteY2" fmla="*/ 61140 h 61140"/>
              <a:gd name="connsiteX3" fmla="*/ 108585 w 8779315"/>
              <a:gd name="connsiteY3" fmla="*/ 59235 h 61140"/>
              <a:gd name="connsiteX4" fmla="*/ 0 w 8779315"/>
              <a:gd name="connsiteY4" fmla="*/ 3810 h 6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9315" h="61140">
                <a:moveTo>
                  <a:pt x="0" y="3810"/>
                </a:moveTo>
                <a:lnTo>
                  <a:pt x="8779315" y="0"/>
                </a:lnTo>
                <a:lnTo>
                  <a:pt x="8779315" y="61140"/>
                </a:lnTo>
                <a:lnTo>
                  <a:pt x="108585" y="59235"/>
                </a:lnTo>
                <a:lnTo>
                  <a:pt x="0" y="3810"/>
                </a:lnTo>
                <a:close/>
              </a:path>
            </a:pathLst>
          </a:custGeom>
          <a:solidFill>
            <a:srgbClr val="004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F9F"/>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HW Inhalt: Liste+Bild">
    <p:spTree>
      <p:nvGrpSpPr>
        <p:cNvPr id="1" name=""/>
        <p:cNvGrpSpPr/>
        <p:nvPr/>
      </p:nvGrpSpPr>
      <p:grpSpPr>
        <a:xfrm>
          <a:off x="0" y="0"/>
          <a:ext cx="0" cy="0"/>
          <a:chOff x="0" y="0"/>
          <a:chExt cx="0" cy="0"/>
        </a:xfrm>
      </p:grpSpPr>
      <p:sp>
        <p:nvSpPr>
          <p:cNvPr id="22" name="Textplatzhalter 17"/>
          <p:cNvSpPr>
            <a:spLocks noGrp="1"/>
          </p:cNvSpPr>
          <p:nvPr>
            <p:ph type="body" sz="quarter" idx="14"/>
          </p:nvPr>
        </p:nvSpPr>
        <p:spPr>
          <a:xfrm>
            <a:off x="467545" y="915566"/>
            <a:ext cx="6264695" cy="288032"/>
          </a:xfrm>
          <a:prstGeom prst="rect">
            <a:avLst/>
          </a:prstGeom>
        </p:spPr>
        <p:txBody>
          <a:bodyPr vert="horz" lIns="91440" tIns="45720" rIns="91440" bIns="45720" rtlCol="0">
            <a:noAutofit/>
          </a:bodyPr>
          <a:lstStyle>
            <a:lvl1pPr marL="342900" indent="-342900">
              <a:buNone/>
              <a:defRPr lang="de-DE" sz="1600" b="0" i="0" smtClean="0">
                <a:solidFill>
                  <a:srgbClr val="004F9F"/>
                </a:solidFill>
                <a:latin typeface="Arial Narrow" panose="020B0606020202030204" pitchFamily="34" charset="0"/>
                <a:cs typeface="Arial" panose="020B0604020202020204" pitchFamily="34" charset="0"/>
              </a:defRPr>
            </a:lvl1pPr>
            <a:lvl2pPr>
              <a:defRPr lang="de-DE" smtClean="0"/>
            </a:lvl2pPr>
            <a:lvl3pPr>
              <a:defRPr lang="de-DE" smtClean="0"/>
            </a:lvl3pPr>
            <a:lvl4pPr>
              <a:defRPr lang="de-DE" smtClean="0"/>
            </a:lvl4pPr>
            <a:lvl5pPr>
              <a:defRPr lang="de-DE"/>
            </a:lvl5pPr>
          </a:lstStyle>
          <a:p>
            <a:pPr marL="0" lvl="0" indent="0"/>
            <a:r>
              <a:rPr lang="de-DE" dirty="0" smtClean="0"/>
              <a:t>Textmasterformat bearbeiten</a:t>
            </a:r>
          </a:p>
        </p:txBody>
      </p:sp>
      <p:sp>
        <p:nvSpPr>
          <p:cNvPr id="25" name="Textplatzhalter 9"/>
          <p:cNvSpPr>
            <a:spLocks noGrp="1"/>
          </p:cNvSpPr>
          <p:nvPr>
            <p:ph type="body" sz="quarter" idx="16"/>
          </p:nvPr>
        </p:nvSpPr>
        <p:spPr>
          <a:xfrm>
            <a:off x="467544" y="1419622"/>
            <a:ext cx="5256584" cy="2592486"/>
          </a:xfrm>
          <a:prstGeom prst="rect">
            <a:avLst/>
          </a:prstGeom>
        </p:spPr>
        <p:txBody>
          <a:bodyPr>
            <a:normAutofit/>
          </a:bodyPr>
          <a:lstStyle>
            <a:lvl1pPr marL="144000" indent="-144000">
              <a:spcAft>
                <a:spcPts val="200"/>
              </a:spcAft>
              <a:buClr>
                <a:srgbClr val="004F9F"/>
              </a:buClr>
              <a:defRPr sz="1400">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stStyle>
          <a:p>
            <a:pPr lvl="0"/>
            <a:r>
              <a:rPr lang="de-DE" dirty="0" smtClean="0"/>
              <a:t>Textmasterformat bearbeiten</a:t>
            </a:r>
          </a:p>
        </p:txBody>
      </p:sp>
      <p:sp>
        <p:nvSpPr>
          <p:cNvPr id="26" name="Bildplatzhalter 14"/>
          <p:cNvSpPr>
            <a:spLocks noGrp="1" noChangeAspect="1"/>
          </p:cNvSpPr>
          <p:nvPr>
            <p:ph type="pic" sz="quarter" idx="17"/>
          </p:nvPr>
        </p:nvSpPr>
        <p:spPr>
          <a:xfrm>
            <a:off x="5940152" y="1419622"/>
            <a:ext cx="2808313" cy="2796202"/>
          </a:xfrm>
          <a:prstGeom prst="rect">
            <a:avLst/>
          </a:prstGeom>
        </p:spPr>
        <p:txBody>
          <a:bodyPr>
            <a:normAutofit/>
          </a:bodyPr>
          <a:lstStyle>
            <a:lvl1pPr marL="144000" indent="-144000" algn="r">
              <a:defRPr sz="1000"/>
            </a:lvl1pPr>
          </a:lstStyle>
          <a:p>
            <a:endParaRPr lang="de-DE" dirty="0"/>
          </a:p>
        </p:txBody>
      </p:sp>
      <p:sp>
        <p:nvSpPr>
          <p:cNvPr id="35" name="Rechteck 16"/>
          <p:cNvSpPr/>
          <p:nvPr userDrawn="1"/>
        </p:nvSpPr>
        <p:spPr>
          <a:xfrm flipV="1">
            <a:off x="364685" y="4523861"/>
            <a:ext cx="8779315" cy="61140"/>
          </a:xfrm>
          <a:custGeom>
            <a:avLst/>
            <a:gdLst>
              <a:gd name="connsiteX0" fmla="*/ 0 w 8994580"/>
              <a:gd name="connsiteY0" fmla="*/ 0 h 61140"/>
              <a:gd name="connsiteX1" fmla="*/ 8994580 w 8994580"/>
              <a:gd name="connsiteY1" fmla="*/ 0 h 61140"/>
              <a:gd name="connsiteX2" fmla="*/ 8994580 w 8994580"/>
              <a:gd name="connsiteY2" fmla="*/ 61140 h 61140"/>
              <a:gd name="connsiteX3" fmla="*/ 0 w 8994580"/>
              <a:gd name="connsiteY3" fmla="*/ 61140 h 61140"/>
              <a:gd name="connsiteX4" fmla="*/ 0 w 8994580"/>
              <a:gd name="connsiteY4" fmla="*/ 0 h 61140"/>
              <a:gd name="connsiteX0" fmla="*/ 0 w 8994580"/>
              <a:gd name="connsiteY0" fmla="*/ 0 h 61140"/>
              <a:gd name="connsiteX1" fmla="*/ 8994580 w 8994580"/>
              <a:gd name="connsiteY1" fmla="*/ 0 h 61140"/>
              <a:gd name="connsiteX2" fmla="*/ 8994580 w 8994580"/>
              <a:gd name="connsiteY2" fmla="*/ 61140 h 61140"/>
              <a:gd name="connsiteX3" fmla="*/ 323850 w 8994580"/>
              <a:gd name="connsiteY3" fmla="*/ 59235 h 61140"/>
              <a:gd name="connsiteX4" fmla="*/ 0 w 8994580"/>
              <a:gd name="connsiteY4" fmla="*/ 0 h 61140"/>
              <a:gd name="connsiteX0" fmla="*/ 0 w 8779315"/>
              <a:gd name="connsiteY0" fmla="*/ 3810 h 61140"/>
              <a:gd name="connsiteX1" fmla="*/ 8779315 w 8779315"/>
              <a:gd name="connsiteY1" fmla="*/ 0 h 61140"/>
              <a:gd name="connsiteX2" fmla="*/ 8779315 w 8779315"/>
              <a:gd name="connsiteY2" fmla="*/ 61140 h 61140"/>
              <a:gd name="connsiteX3" fmla="*/ 108585 w 8779315"/>
              <a:gd name="connsiteY3" fmla="*/ 59235 h 61140"/>
              <a:gd name="connsiteX4" fmla="*/ 0 w 8779315"/>
              <a:gd name="connsiteY4" fmla="*/ 3810 h 6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9315" h="61140">
                <a:moveTo>
                  <a:pt x="0" y="3810"/>
                </a:moveTo>
                <a:lnTo>
                  <a:pt x="8779315" y="0"/>
                </a:lnTo>
                <a:lnTo>
                  <a:pt x="8779315" y="61140"/>
                </a:lnTo>
                <a:lnTo>
                  <a:pt x="108585" y="59235"/>
                </a:lnTo>
                <a:lnTo>
                  <a:pt x="0" y="3810"/>
                </a:lnTo>
                <a:close/>
              </a:path>
            </a:pathLst>
          </a:custGeom>
          <a:solidFill>
            <a:srgbClr val="004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F9F"/>
              </a:solidFill>
            </a:endParaRPr>
          </a:p>
        </p:txBody>
      </p:sp>
      <p:sp>
        <p:nvSpPr>
          <p:cNvPr id="36" name="Rechteck 7"/>
          <p:cNvSpPr/>
          <p:nvPr userDrawn="1"/>
        </p:nvSpPr>
        <p:spPr>
          <a:xfrm rot="10800000" flipV="1">
            <a:off x="3616" y="771552"/>
            <a:ext cx="6804000" cy="69103"/>
          </a:xfrm>
          <a:custGeom>
            <a:avLst/>
            <a:gdLst>
              <a:gd name="connsiteX0" fmla="*/ 0 w 7512338"/>
              <a:gd name="connsiteY0" fmla="*/ 0 h 69103"/>
              <a:gd name="connsiteX1" fmla="*/ 7512338 w 7512338"/>
              <a:gd name="connsiteY1" fmla="*/ 0 h 69103"/>
              <a:gd name="connsiteX2" fmla="*/ 7512338 w 7512338"/>
              <a:gd name="connsiteY2" fmla="*/ 69103 h 69103"/>
              <a:gd name="connsiteX3" fmla="*/ 0 w 7512338"/>
              <a:gd name="connsiteY3" fmla="*/ 69103 h 69103"/>
              <a:gd name="connsiteX4" fmla="*/ 0 w 7512338"/>
              <a:gd name="connsiteY4" fmla="*/ 0 h 69103"/>
              <a:gd name="connsiteX0" fmla="*/ 0 w 7512338"/>
              <a:gd name="connsiteY0" fmla="*/ 0 h 69103"/>
              <a:gd name="connsiteX1" fmla="*/ 7512338 w 7512338"/>
              <a:gd name="connsiteY1" fmla="*/ 0 h 69103"/>
              <a:gd name="connsiteX2" fmla="*/ 7512338 w 7512338"/>
              <a:gd name="connsiteY2" fmla="*/ 69103 h 69103"/>
              <a:gd name="connsiteX3" fmla="*/ 304800 w 7512338"/>
              <a:gd name="connsiteY3" fmla="*/ 67198 h 69103"/>
              <a:gd name="connsiteX4" fmla="*/ 0 w 7512338"/>
              <a:gd name="connsiteY4" fmla="*/ 0 h 69103"/>
              <a:gd name="connsiteX0" fmla="*/ 0 w 7321838"/>
              <a:gd name="connsiteY0" fmla="*/ 1905 h 69103"/>
              <a:gd name="connsiteX1" fmla="*/ 7321838 w 7321838"/>
              <a:gd name="connsiteY1" fmla="*/ 0 h 69103"/>
              <a:gd name="connsiteX2" fmla="*/ 7321838 w 7321838"/>
              <a:gd name="connsiteY2" fmla="*/ 69103 h 69103"/>
              <a:gd name="connsiteX3" fmla="*/ 114300 w 7321838"/>
              <a:gd name="connsiteY3" fmla="*/ 67198 h 69103"/>
              <a:gd name="connsiteX4" fmla="*/ 0 w 7321838"/>
              <a:gd name="connsiteY4" fmla="*/ 1905 h 69103"/>
              <a:gd name="connsiteX0" fmla="*/ 0 w 7321838"/>
              <a:gd name="connsiteY0" fmla="*/ 1905 h 69103"/>
              <a:gd name="connsiteX1" fmla="*/ 7321838 w 7321838"/>
              <a:gd name="connsiteY1" fmla="*/ 0 h 69103"/>
              <a:gd name="connsiteX2" fmla="*/ 7321838 w 7321838"/>
              <a:gd name="connsiteY2" fmla="*/ 69103 h 69103"/>
              <a:gd name="connsiteX3" fmla="*/ 129540 w 7321838"/>
              <a:gd name="connsiteY3" fmla="*/ 65293 h 69103"/>
              <a:gd name="connsiteX4" fmla="*/ 0 w 7321838"/>
              <a:gd name="connsiteY4" fmla="*/ 1905 h 69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1838" h="69103">
                <a:moveTo>
                  <a:pt x="0" y="1905"/>
                </a:moveTo>
                <a:lnTo>
                  <a:pt x="7321838" y="0"/>
                </a:lnTo>
                <a:lnTo>
                  <a:pt x="7321838" y="69103"/>
                </a:lnTo>
                <a:lnTo>
                  <a:pt x="129540" y="65293"/>
                </a:lnTo>
                <a:lnTo>
                  <a:pt x="0" y="1905"/>
                </a:lnTo>
                <a:close/>
              </a:path>
            </a:pathLst>
          </a:custGeom>
          <a:gradFill>
            <a:gsLst>
              <a:gs pos="44000">
                <a:srgbClr val="004F9F"/>
              </a:gs>
              <a:gs pos="0">
                <a:schemeClr val="bg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F9F"/>
              </a:solidFill>
            </a:endParaRPr>
          </a:p>
        </p:txBody>
      </p:sp>
      <p:sp>
        <p:nvSpPr>
          <p:cNvPr id="13" name="Textfeld 12">
            <a:hlinkClick r:id="" action="ppaction://hlinkshowjump?jump=firstslide"/>
          </p:cNvPr>
          <p:cNvSpPr txBox="1"/>
          <p:nvPr userDrawn="1"/>
        </p:nvSpPr>
        <p:spPr>
          <a:xfrm>
            <a:off x="8604448" y="4650690"/>
            <a:ext cx="2880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dirty="0" smtClean="0">
                <a:solidFill>
                  <a:srgbClr val="004F9F"/>
                </a:solidFill>
                <a:latin typeface="Segoe UI Symbol"/>
                <a:ea typeface="Segoe UI Symbol"/>
              </a:rPr>
              <a:t>🏠</a:t>
            </a:r>
            <a:endParaRPr lang="de-DE" dirty="0">
              <a:solidFill>
                <a:srgbClr val="004F9F"/>
              </a:solidFill>
            </a:endParaRPr>
          </a:p>
        </p:txBody>
      </p:sp>
      <p:sp>
        <p:nvSpPr>
          <p:cNvPr id="14" name="Textfeld 13">
            <a:hlinkClick r:id="" action="ppaction://hlinkshowjump?jump=previousslide"/>
          </p:cNvPr>
          <p:cNvSpPr txBox="1"/>
          <p:nvPr userDrawn="1"/>
        </p:nvSpPr>
        <p:spPr>
          <a:xfrm>
            <a:off x="8244408" y="4661013"/>
            <a:ext cx="2880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dirty="0" smtClean="0">
                <a:solidFill>
                  <a:srgbClr val="004F9F"/>
                </a:solidFill>
                <a:latin typeface="Segoe UI Symbol"/>
                <a:ea typeface="Segoe UI Symbol"/>
              </a:rPr>
              <a:t>🔙</a:t>
            </a:r>
            <a:endParaRPr lang="de-DE" dirty="0">
              <a:solidFill>
                <a:srgbClr val="004F9F"/>
              </a:solidFill>
            </a:endParaRPr>
          </a:p>
        </p:txBody>
      </p:sp>
      <p:sp>
        <p:nvSpPr>
          <p:cNvPr id="2" name="Titel 1"/>
          <p:cNvSpPr>
            <a:spLocks noGrp="1"/>
          </p:cNvSpPr>
          <p:nvPr>
            <p:ph type="title"/>
          </p:nvPr>
        </p:nvSpPr>
        <p:spPr>
          <a:xfrm>
            <a:off x="467544" y="195486"/>
            <a:ext cx="6264696" cy="576065"/>
          </a:xfrm>
          <a:prstGeom prst="rect">
            <a:avLst/>
          </a:prstGeom>
        </p:spPr>
        <p:txBody>
          <a:bodyPr vert="horz" lIns="91440" tIns="45720" rIns="91440" bIns="45720" rtlCol="0" anchor="ctr">
            <a:normAutofit/>
          </a:bodyPr>
          <a:lstStyle>
            <a:lvl1pPr algn="l">
              <a:defRPr lang="de-DE" sz="2400" b="0" dirty="0">
                <a:solidFill>
                  <a:schemeClr val="tx1">
                    <a:lumMod val="50000"/>
                    <a:lumOff val="50000"/>
                  </a:schemeClr>
                </a:solidFill>
                <a:latin typeface="Arial Narrow" panose="020B0606020202030204" pitchFamily="34" charset="0"/>
              </a:defRPr>
            </a:lvl1pPr>
          </a:lstStyle>
          <a:p>
            <a:pPr marL="0" lvl="0" indent="0" algn="l">
              <a:buFont typeface="Arial" pitchFamily="34" charset="0"/>
            </a:pPr>
            <a:r>
              <a:rPr lang="de-DE" dirty="0" smtClean="0"/>
              <a:t>Titelmasterformat durch Klicken bearbeiten</a:t>
            </a:r>
            <a:endParaRPr lang="de-DE" dirty="0"/>
          </a:p>
        </p:txBody>
      </p:sp>
      <p:sp>
        <p:nvSpPr>
          <p:cNvPr id="10" name="Textfeld 9"/>
          <p:cNvSpPr txBox="1"/>
          <p:nvPr userDrawn="1"/>
        </p:nvSpPr>
        <p:spPr>
          <a:xfrm>
            <a:off x="7812360" y="4650690"/>
            <a:ext cx="2880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dirty="0" smtClean="0">
                <a:solidFill>
                  <a:srgbClr val="004F9F"/>
                </a:solidFill>
                <a:latin typeface="Segoe UI Symbol"/>
                <a:ea typeface="Segoe UI Symbol"/>
              </a:rPr>
              <a:t>📖</a:t>
            </a:r>
            <a:endParaRPr lang="de-DE" dirty="0">
              <a:solidFill>
                <a:srgbClr val="004F9F"/>
              </a:solidFill>
            </a:endParaRPr>
          </a:p>
        </p:txBody>
      </p:sp>
      <p:sp>
        <p:nvSpPr>
          <p:cNvPr id="12" name="Textfeld 11"/>
          <p:cNvSpPr txBox="1"/>
          <p:nvPr userDrawn="1"/>
        </p:nvSpPr>
        <p:spPr>
          <a:xfrm>
            <a:off x="4644008" y="4708398"/>
            <a:ext cx="2952328" cy="253916"/>
          </a:xfrm>
          <a:prstGeom prst="rect">
            <a:avLst/>
          </a:prstGeom>
          <a:noFill/>
          <a:effectLst/>
        </p:spPr>
        <p:txBody>
          <a:bodyPr wrap="square" rtlCol="0">
            <a:spAutoFit/>
          </a:bodyPr>
          <a:lstStyle/>
          <a:p>
            <a:r>
              <a:rPr lang="de-DE" sz="1050" u="none" baseline="0" dirty="0" smtClean="0">
                <a:ln>
                  <a:noFill/>
                </a:ln>
                <a:solidFill>
                  <a:srgbClr val="004F9F"/>
                </a:solidFill>
                <a:effectLst/>
                <a:latin typeface="Arial" panose="020B0604020202020204" pitchFamily="34" charset="0"/>
              </a:rPr>
              <a:t>SHW</a:t>
            </a:r>
            <a:r>
              <a:rPr lang="de-DE" sz="1050" u="none" baseline="0" dirty="0" smtClean="0">
                <a:ln>
                  <a:noFill/>
                </a:ln>
                <a:solidFill>
                  <a:srgbClr val="004F9F"/>
                </a:solidFill>
                <a:effectLst/>
              </a:rPr>
              <a:t>   |   </a:t>
            </a:r>
            <a:r>
              <a:rPr lang="de-DE" sz="1050" u="none" dirty="0" smtClean="0">
                <a:ln>
                  <a:noFill/>
                </a:ln>
                <a:solidFill>
                  <a:srgbClr val="004F9F"/>
                </a:solidFill>
                <a:effectLst/>
              </a:rPr>
              <a:t>BAZ   |   FSM   |   PM   |   FK   |   TEC</a:t>
            </a:r>
            <a:endParaRPr lang="de-DE" sz="1050" u="none" dirty="0">
              <a:ln>
                <a:noFill/>
              </a:ln>
              <a:solidFill>
                <a:srgbClr val="004F9F"/>
              </a:solidFill>
              <a:effectLst/>
            </a:endParaRPr>
          </a:p>
        </p:txBody>
      </p:sp>
      <p:sp>
        <p:nvSpPr>
          <p:cNvPr id="15" name="Rechteck 14">
            <a:hlinkClick r:id="rId2" action="ppaction://hlinksldjump"/>
          </p:cNvPr>
          <p:cNvSpPr/>
          <p:nvPr userDrawn="1"/>
        </p:nvSpPr>
        <p:spPr>
          <a:xfrm>
            <a:off x="4712648" y="4731990"/>
            <a:ext cx="360040"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hlinkClick r:id="rId3" action="ppaction://hlinksldjump"/>
          </p:cNvPr>
          <p:cNvSpPr/>
          <p:nvPr userDrawn="1"/>
        </p:nvSpPr>
        <p:spPr>
          <a:xfrm>
            <a:off x="5288712" y="4731990"/>
            <a:ext cx="28803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hlinkClick r:id="rId4" action="ppaction://hlinksldjump"/>
          </p:cNvPr>
          <p:cNvSpPr/>
          <p:nvPr userDrawn="1"/>
        </p:nvSpPr>
        <p:spPr>
          <a:xfrm>
            <a:off x="5760132" y="4731990"/>
            <a:ext cx="392676"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hlinkClick r:id="rId5" action="ppaction://hlinksldjump"/>
          </p:cNvPr>
          <p:cNvSpPr/>
          <p:nvPr userDrawn="1"/>
        </p:nvSpPr>
        <p:spPr>
          <a:xfrm>
            <a:off x="6296824" y="4731990"/>
            <a:ext cx="28803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hlinkClick r:id="rId6" action="ppaction://hlinksldjump"/>
          </p:cNvPr>
          <p:cNvSpPr/>
          <p:nvPr userDrawn="1"/>
        </p:nvSpPr>
        <p:spPr>
          <a:xfrm>
            <a:off x="6728872" y="4727344"/>
            <a:ext cx="28803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hlinkClick r:id="rId7" action="ppaction://hlinksldjump"/>
          </p:cNvPr>
          <p:cNvSpPr/>
          <p:nvPr userDrawn="1"/>
        </p:nvSpPr>
        <p:spPr>
          <a:xfrm>
            <a:off x="7214994" y="4731990"/>
            <a:ext cx="28803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nodePh="1">
                                  <p:stCondLst>
                                    <p:cond delay="0"/>
                                  </p:stCondLst>
                                  <p:endCondLst>
                                    <p:cond evt="begin" delay="0">
                                      <p:tn val="12"/>
                                    </p:cond>
                                  </p:end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nodePh="1">
                                  <p:stCondLst>
                                    <p:cond delay="0"/>
                                  </p:stCondLst>
                                  <p:endCondLst>
                                    <p:cond evt="begin" delay="0">
                                      <p:tn val="14"/>
                                    </p:cond>
                                  </p:end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grpId="0" nodeType="withEffect" nodePh="1">
                                  <p:stCondLst>
                                    <p:cond delay="0"/>
                                  </p:stCondLst>
                                  <p:endCondLst>
                                    <p:cond evt="begin" delay="0">
                                      <p:tn val="16"/>
                                    </p:cond>
                                  </p:end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grpId="0" nodeType="withEffect" nodePh="1">
                                  <p:stCondLst>
                                    <p:cond delay="0"/>
                                  </p:stCondLst>
                                  <p:endCondLst>
                                    <p:cond evt="begin" delay="0">
                                      <p:tn val="18"/>
                                    </p:cond>
                                  </p:end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grpId="0" nodeType="withEffect" nodePh="1">
                                  <p:stCondLst>
                                    <p:cond delay="0"/>
                                  </p:stCondLst>
                                  <p:endCondLst>
                                    <p:cond evt="begin" delay="0">
                                      <p:tn val="20"/>
                                    </p:cond>
                                  </p:end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25" grpId="0" build="p">
        <p:tmplLst>
          <p:tmpl lvl="1">
            <p:tnLst>
              <p:par>
                <p:cTn presetID="1"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childTnLst>
                </p:cTn>
              </p:par>
            </p:tnLst>
          </p:tmpl>
        </p:tmplLst>
      </p:bldP>
      <p:bldP spid="12" grpId="0"/>
      <p:bldP spid="15" grpId="0"/>
      <p:bldP spid="16" grpId="0"/>
      <p:bldP spid="17" grpId="0"/>
      <p:bldP spid="18" grpId="0"/>
      <p:bldP spid="19" grpId="0"/>
      <p:bldP spid="2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HW Inhalt: Text+Bild">
    <p:spTree>
      <p:nvGrpSpPr>
        <p:cNvPr id="1" name=""/>
        <p:cNvGrpSpPr/>
        <p:nvPr/>
      </p:nvGrpSpPr>
      <p:grpSpPr>
        <a:xfrm>
          <a:off x="0" y="0"/>
          <a:ext cx="0" cy="0"/>
          <a:chOff x="0" y="0"/>
          <a:chExt cx="0" cy="0"/>
        </a:xfrm>
      </p:grpSpPr>
      <p:sp>
        <p:nvSpPr>
          <p:cNvPr id="15" name="Textfeld 14"/>
          <p:cNvSpPr txBox="1"/>
          <p:nvPr userDrawn="1"/>
        </p:nvSpPr>
        <p:spPr>
          <a:xfrm>
            <a:off x="4644008" y="4708398"/>
            <a:ext cx="2952328" cy="253916"/>
          </a:xfrm>
          <a:prstGeom prst="rect">
            <a:avLst/>
          </a:prstGeom>
          <a:noFill/>
          <a:effectLst/>
        </p:spPr>
        <p:txBody>
          <a:bodyPr wrap="square" rtlCol="0">
            <a:spAutoFit/>
          </a:bodyPr>
          <a:lstStyle/>
          <a:p>
            <a:r>
              <a:rPr lang="de-DE" sz="1050" u="none" baseline="0" dirty="0" smtClean="0">
                <a:ln>
                  <a:noFill/>
                </a:ln>
                <a:solidFill>
                  <a:srgbClr val="004F9F"/>
                </a:solidFill>
                <a:effectLst/>
                <a:latin typeface="Arial" panose="020B0604020202020204" pitchFamily="34" charset="0"/>
              </a:rPr>
              <a:t>SHW</a:t>
            </a:r>
            <a:r>
              <a:rPr lang="de-DE" sz="1050" u="none" baseline="0" dirty="0" smtClean="0">
                <a:ln>
                  <a:noFill/>
                </a:ln>
                <a:solidFill>
                  <a:srgbClr val="004F9F"/>
                </a:solidFill>
                <a:effectLst/>
              </a:rPr>
              <a:t>   |   </a:t>
            </a:r>
            <a:r>
              <a:rPr lang="de-DE" sz="1050" u="none" dirty="0" smtClean="0">
                <a:ln>
                  <a:noFill/>
                </a:ln>
                <a:solidFill>
                  <a:srgbClr val="004F9F"/>
                </a:solidFill>
                <a:effectLst/>
              </a:rPr>
              <a:t>BAZ   |   FSM   |   PM   |   FK   |   TEC</a:t>
            </a:r>
            <a:endParaRPr lang="de-DE" sz="1050" u="none" dirty="0">
              <a:ln>
                <a:noFill/>
              </a:ln>
              <a:solidFill>
                <a:srgbClr val="004F9F"/>
              </a:solidFill>
              <a:effectLst/>
            </a:endParaRPr>
          </a:p>
        </p:txBody>
      </p:sp>
      <p:sp>
        <p:nvSpPr>
          <p:cNvPr id="3" name="Rechteck 2">
            <a:hlinkClick r:id="rId2" action="ppaction://hlinksldjump"/>
          </p:cNvPr>
          <p:cNvSpPr/>
          <p:nvPr userDrawn="1"/>
        </p:nvSpPr>
        <p:spPr>
          <a:xfrm>
            <a:off x="4712648" y="4731990"/>
            <a:ext cx="360040"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hlinkClick r:id="rId3" action="ppaction://hlinksldjump"/>
          </p:cNvPr>
          <p:cNvSpPr/>
          <p:nvPr userDrawn="1"/>
        </p:nvSpPr>
        <p:spPr>
          <a:xfrm>
            <a:off x="5288712" y="4731990"/>
            <a:ext cx="28803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hlinkClick r:id="rId4" action="ppaction://hlinksldjump"/>
          </p:cNvPr>
          <p:cNvSpPr/>
          <p:nvPr userDrawn="1"/>
        </p:nvSpPr>
        <p:spPr>
          <a:xfrm>
            <a:off x="5760132" y="4731990"/>
            <a:ext cx="392676"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hlinkClick r:id="rId5" action="ppaction://hlinksldjump"/>
          </p:cNvPr>
          <p:cNvSpPr/>
          <p:nvPr userDrawn="1"/>
        </p:nvSpPr>
        <p:spPr>
          <a:xfrm>
            <a:off x="6296824" y="4731990"/>
            <a:ext cx="28803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hlinkClick r:id="rId6" action="ppaction://hlinksldjump"/>
          </p:cNvPr>
          <p:cNvSpPr/>
          <p:nvPr userDrawn="1"/>
        </p:nvSpPr>
        <p:spPr>
          <a:xfrm>
            <a:off x="6728872" y="4727344"/>
            <a:ext cx="28803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hlinkClick r:id="rId7" action="ppaction://hlinksldjump"/>
          </p:cNvPr>
          <p:cNvSpPr/>
          <p:nvPr userDrawn="1"/>
        </p:nvSpPr>
        <p:spPr>
          <a:xfrm>
            <a:off x="7214994" y="4731990"/>
            <a:ext cx="28803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17"/>
          <p:cNvSpPr>
            <a:spLocks noGrp="1"/>
          </p:cNvSpPr>
          <p:nvPr userDrawn="1">
            <p:ph type="body" sz="quarter" idx="14"/>
          </p:nvPr>
        </p:nvSpPr>
        <p:spPr>
          <a:xfrm>
            <a:off x="467545" y="915566"/>
            <a:ext cx="6264696" cy="288032"/>
          </a:xfrm>
          <a:prstGeom prst="rect">
            <a:avLst/>
          </a:prstGeom>
        </p:spPr>
        <p:txBody>
          <a:bodyPr vert="horz" lIns="91440" tIns="45720" rIns="91440" bIns="45720" rtlCol="0">
            <a:noAutofit/>
          </a:bodyPr>
          <a:lstStyle>
            <a:lvl1pPr marL="342900" indent="-342900">
              <a:buNone/>
              <a:defRPr lang="de-DE" sz="1600" b="0" i="0" smtClean="0">
                <a:solidFill>
                  <a:srgbClr val="004F9F"/>
                </a:solidFill>
                <a:latin typeface="Arial Narrow" panose="020B0606020202030204" pitchFamily="34" charset="0"/>
                <a:cs typeface="Arial" panose="020B0604020202020204" pitchFamily="34" charset="0"/>
              </a:defRPr>
            </a:lvl1pPr>
            <a:lvl2pPr>
              <a:defRPr lang="de-DE" smtClean="0"/>
            </a:lvl2pPr>
            <a:lvl3pPr>
              <a:defRPr lang="de-DE" smtClean="0"/>
            </a:lvl3pPr>
            <a:lvl4pPr>
              <a:defRPr lang="de-DE" smtClean="0"/>
            </a:lvl4pPr>
            <a:lvl5pPr>
              <a:defRPr lang="de-DE"/>
            </a:lvl5pPr>
          </a:lstStyle>
          <a:p>
            <a:pPr marL="0" lvl="0" indent="0"/>
            <a:r>
              <a:rPr lang="de-DE" dirty="0" smtClean="0"/>
              <a:t>Textmasterformat bearbeiten</a:t>
            </a:r>
          </a:p>
        </p:txBody>
      </p:sp>
      <p:sp>
        <p:nvSpPr>
          <p:cNvPr id="2" name="Textfeld 1">
            <a:hlinkClick r:id="" action="ppaction://hlinkshowjump?jump=firstslide"/>
          </p:cNvPr>
          <p:cNvSpPr txBox="1"/>
          <p:nvPr userDrawn="1"/>
        </p:nvSpPr>
        <p:spPr>
          <a:xfrm>
            <a:off x="8604448" y="4650690"/>
            <a:ext cx="2880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dirty="0" smtClean="0">
                <a:solidFill>
                  <a:srgbClr val="004F9F"/>
                </a:solidFill>
                <a:latin typeface="Segoe UI Symbol"/>
                <a:ea typeface="Segoe UI Symbol"/>
              </a:rPr>
              <a:t>🏠</a:t>
            </a:r>
            <a:endParaRPr lang="de-DE" dirty="0">
              <a:solidFill>
                <a:srgbClr val="004F9F"/>
              </a:solidFill>
            </a:endParaRPr>
          </a:p>
        </p:txBody>
      </p:sp>
      <p:sp>
        <p:nvSpPr>
          <p:cNvPr id="16" name="Textfeld 15">
            <a:hlinkClick r:id="" action="ppaction://hlinkshowjump?jump=previousslide"/>
          </p:cNvPr>
          <p:cNvSpPr txBox="1"/>
          <p:nvPr userDrawn="1"/>
        </p:nvSpPr>
        <p:spPr>
          <a:xfrm>
            <a:off x="8244408" y="4661013"/>
            <a:ext cx="2880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dirty="0" smtClean="0">
                <a:solidFill>
                  <a:srgbClr val="004F9F"/>
                </a:solidFill>
                <a:latin typeface="Segoe UI Symbol"/>
                <a:ea typeface="Segoe UI Symbol"/>
              </a:rPr>
              <a:t>🔙</a:t>
            </a:r>
            <a:endParaRPr lang="de-DE" dirty="0">
              <a:solidFill>
                <a:srgbClr val="004F9F"/>
              </a:solidFill>
            </a:endParaRPr>
          </a:p>
        </p:txBody>
      </p:sp>
      <p:sp>
        <p:nvSpPr>
          <p:cNvPr id="21" name="Rechteck 16"/>
          <p:cNvSpPr/>
          <p:nvPr userDrawn="1"/>
        </p:nvSpPr>
        <p:spPr>
          <a:xfrm flipV="1">
            <a:off x="364685" y="4523861"/>
            <a:ext cx="8779315" cy="61140"/>
          </a:xfrm>
          <a:custGeom>
            <a:avLst/>
            <a:gdLst>
              <a:gd name="connsiteX0" fmla="*/ 0 w 8994580"/>
              <a:gd name="connsiteY0" fmla="*/ 0 h 61140"/>
              <a:gd name="connsiteX1" fmla="*/ 8994580 w 8994580"/>
              <a:gd name="connsiteY1" fmla="*/ 0 h 61140"/>
              <a:gd name="connsiteX2" fmla="*/ 8994580 w 8994580"/>
              <a:gd name="connsiteY2" fmla="*/ 61140 h 61140"/>
              <a:gd name="connsiteX3" fmla="*/ 0 w 8994580"/>
              <a:gd name="connsiteY3" fmla="*/ 61140 h 61140"/>
              <a:gd name="connsiteX4" fmla="*/ 0 w 8994580"/>
              <a:gd name="connsiteY4" fmla="*/ 0 h 61140"/>
              <a:gd name="connsiteX0" fmla="*/ 0 w 8994580"/>
              <a:gd name="connsiteY0" fmla="*/ 0 h 61140"/>
              <a:gd name="connsiteX1" fmla="*/ 8994580 w 8994580"/>
              <a:gd name="connsiteY1" fmla="*/ 0 h 61140"/>
              <a:gd name="connsiteX2" fmla="*/ 8994580 w 8994580"/>
              <a:gd name="connsiteY2" fmla="*/ 61140 h 61140"/>
              <a:gd name="connsiteX3" fmla="*/ 323850 w 8994580"/>
              <a:gd name="connsiteY3" fmla="*/ 59235 h 61140"/>
              <a:gd name="connsiteX4" fmla="*/ 0 w 8994580"/>
              <a:gd name="connsiteY4" fmla="*/ 0 h 61140"/>
              <a:gd name="connsiteX0" fmla="*/ 0 w 8779315"/>
              <a:gd name="connsiteY0" fmla="*/ 3810 h 61140"/>
              <a:gd name="connsiteX1" fmla="*/ 8779315 w 8779315"/>
              <a:gd name="connsiteY1" fmla="*/ 0 h 61140"/>
              <a:gd name="connsiteX2" fmla="*/ 8779315 w 8779315"/>
              <a:gd name="connsiteY2" fmla="*/ 61140 h 61140"/>
              <a:gd name="connsiteX3" fmla="*/ 108585 w 8779315"/>
              <a:gd name="connsiteY3" fmla="*/ 59235 h 61140"/>
              <a:gd name="connsiteX4" fmla="*/ 0 w 8779315"/>
              <a:gd name="connsiteY4" fmla="*/ 3810 h 6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9315" h="61140">
                <a:moveTo>
                  <a:pt x="0" y="3810"/>
                </a:moveTo>
                <a:lnTo>
                  <a:pt x="8779315" y="0"/>
                </a:lnTo>
                <a:lnTo>
                  <a:pt x="8779315" y="61140"/>
                </a:lnTo>
                <a:lnTo>
                  <a:pt x="108585" y="59235"/>
                </a:lnTo>
                <a:lnTo>
                  <a:pt x="0" y="3810"/>
                </a:lnTo>
                <a:close/>
              </a:path>
            </a:pathLst>
          </a:custGeom>
          <a:solidFill>
            <a:srgbClr val="004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F9F"/>
              </a:solidFill>
            </a:endParaRPr>
          </a:p>
        </p:txBody>
      </p:sp>
      <p:sp>
        <p:nvSpPr>
          <p:cNvPr id="23" name="Rechteck 7"/>
          <p:cNvSpPr/>
          <p:nvPr userDrawn="1"/>
        </p:nvSpPr>
        <p:spPr>
          <a:xfrm rot="10800000" flipV="1">
            <a:off x="3616" y="771552"/>
            <a:ext cx="6804000" cy="69103"/>
          </a:xfrm>
          <a:custGeom>
            <a:avLst/>
            <a:gdLst>
              <a:gd name="connsiteX0" fmla="*/ 0 w 7512338"/>
              <a:gd name="connsiteY0" fmla="*/ 0 h 69103"/>
              <a:gd name="connsiteX1" fmla="*/ 7512338 w 7512338"/>
              <a:gd name="connsiteY1" fmla="*/ 0 h 69103"/>
              <a:gd name="connsiteX2" fmla="*/ 7512338 w 7512338"/>
              <a:gd name="connsiteY2" fmla="*/ 69103 h 69103"/>
              <a:gd name="connsiteX3" fmla="*/ 0 w 7512338"/>
              <a:gd name="connsiteY3" fmla="*/ 69103 h 69103"/>
              <a:gd name="connsiteX4" fmla="*/ 0 w 7512338"/>
              <a:gd name="connsiteY4" fmla="*/ 0 h 69103"/>
              <a:gd name="connsiteX0" fmla="*/ 0 w 7512338"/>
              <a:gd name="connsiteY0" fmla="*/ 0 h 69103"/>
              <a:gd name="connsiteX1" fmla="*/ 7512338 w 7512338"/>
              <a:gd name="connsiteY1" fmla="*/ 0 h 69103"/>
              <a:gd name="connsiteX2" fmla="*/ 7512338 w 7512338"/>
              <a:gd name="connsiteY2" fmla="*/ 69103 h 69103"/>
              <a:gd name="connsiteX3" fmla="*/ 304800 w 7512338"/>
              <a:gd name="connsiteY3" fmla="*/ 67198 h 69103"/>
              <a:gd name="connsiteX4" fmla="*/ 0 w 7512338"/>
              <a:gd name="connsiteY4" fmla="*/ 0 h 69103"/>
              <a:gd name="connsiteX0" fmla="*/ 0 w 7321838"/>
              <a:gd name="connsiteY0" fmla="*/ 1905 h 69103"/>
              <a:gd name="connsiteX1" fmla="*/ 7321838 w 7321838"/>
              <a:gd name="connsiteY1" fmla="*/ 0 h 69103"/>
              <a:gd name="connsiteX2" fmla="*/ 7321838 w 7321838"/>
              <a:gd name="connsiteY2" fmla="*/ 69103 h 69103"/>
              <a:gd name="connsiteX3" fmla="*/ 114300 w 7321838"/>
              <a:gd name="connsiteY3" fmla="*/ 67198 h 69103"/>
              <a:gd name="connsiteX4" fmla="*/ 0 w 7321838"/>
              <a:gd name="connsiteY4" fmla="*/ 1905 h 69103"/>
              <a:gd name="connsiteX0" fmla="*/ 0 w 7321838"/>
              <a:gd name="connsiteY0" fmla="*/ 1905 h 69103"/>
              <a:gd name="connsiteX1" fmla="*/ 7321838 w 7321838"/>
              <a:gd name="connsiteY1" fmla="*/ 0 h 69103"/>
              <a:gd name="connsiteX2" fmla="*/ 7321838 w 7321838"/>
              <a:gd name="connsiteY2" fmla="*/ 69103 h 69103"/>
              <a:gd name="connsiteX3" fmla="*/ 129540 w 7321838"/>
              <a:gd name="connsiteY3" fmla="*/ 65293 h 69103"/>
              <a:gd name="connsiteX4" fmla="*/ 0 w 7321838"/>
              <a:gd name="connsiteY4" fmla="*/ 1905 h 69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1838" h="69103">
                <a:moveTo>
                  <a:pt x="0" y="1905"/>
                </a:moveTo>
                <a:lnTo>
                  <a:pt x="7321838" y="0"/>
                </a:lnTo>
                <a:lnTo>
                  <a:pt x="7321838" y="69103"/>
                </a:lnTo>
                <a:lnTo>
                  <a:pt x="129540" y="65293"/>
                </a:lnTo>
                <a:lnTo>
                  <a:pt x="0" y="1905"/>
                </a:lnTo>
                <a:close/>
              </a:path>
            </a:pathLst>
          </a:custGeom>
          <a:gradFill>
            <a:gsLst>
              <a:gs pos="44000">
                <a:srgbClr val="004F9F"/>
              </a:gs>
              <a:gs pos="0">
                <a:schemeClr val="bg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4F9F"/>
              </a:solidFill>
            </a:endParaRPr>
          </a:p>
        </p:txBody>
      </p:sp>
      <p:sp>
        <p:nvSpPr>
          <p:cNvPr id="12" name="Bildplatzhalter 14"/>
          <p:cNvSpPr>
            <a:spLocks noGrp="1" noChangeAspect="1"/>
          </p:cNvSpPr>
          <p:nvPr>
            <p:ph type="pic" sz="quarter" idx="17"/>
          </p:nvPr>
        </p:nvSpPr>
        <p:spPr>
          <a:xfrm>
            <a:off x="5940152" y="1419622"/>
            <a:ext cx="2808313" cy="2796202"/>
          </a:xfrm>
          <a:prstGeom prst="rect">
            <a:avLst/>
          </a:prstGeom>
        </p:spPr>
        <p:txBody>
          <a:bodyPr>
            <a:normAutofit/>
          </a:bodyPr>
          <a:lstStyle>
            <a:lvl1pPr marL="144000" indent="-144000" algn="r">
              <a:defRPr sz="1000"/>
            </a:lvl1pPr>
          </a:lstStyle>
          <a:p>
            <a:endParaRPr lang="de-DE" dirty="0"/>
          </a:p>
        </p:txBody>
      </p:sp>
      <p:sp>
        <p:nvSpPr>
          <p:cNvPr id="13" name="Textplatzhalter 9"/>
          <p:cNvSpPr>
            <a:spLocks noGrp="1"/>
          </p:cNvSpPr>
          <p:nvPr>
            <p:ph type="body" sz="quarter" idx="16"/>
          </p:nvPr>
        </p:nvSpPr>
        <p:spPr>
          <a:xfrm>
            <a:off x="467544" y="1419622"/>
            <a:ext cx="5256584" cy="2592486"/>
          </a:xfrm>
          <a:prstGeom prst="rect">
            <a:avLst/>
          </a:prstGeom>
        </p:spPr>
        <p:txBody>
          <a:bodyPr>
            <a:normAutofit/>
          </a:bodyPr>
          <a:lstStyle>
            <a:lvl1pPr marL="0" indent="0">
              <a:spcAft>
                <a:spcPts val="200"/>
              </a:spcAft>
              <a:buClr>
                <a:srgbClr val="004F9F"/>
              </a:buClr>
              <a:buNone/>
              <a:defRPr sz="1400">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stStyle>
          <a:p>
            <a:pPr lvl="0"/>
            <a:r>
              <a:rPr lang="de-DE" dirty="0" smtClean="0"/>
              <a:t>Textmasterformat bearbeiten</a:t>
            </a:r>
          </a:p>
        </p:txBody>
      </p:sp>
      <p:sp>
        <p:nvSpPr>
          <p:cNvPr id="10" name="Titel 1"/>
          <p:cNvSpPr>
            <a:spLocks noGrp="1"/>
          </p:cNvSpPr>
          <p:nvPr>
            <p:ph type="title"/>
          </p:nvPr>
        </p:nvSpPr>
        <p:spPr>
          <a:xfrm>
            <a:off x="467544" y="195486"/>
            <a:ext cx="6264696" cy="576065"/>
          </a:xfrm>
          <a:prstGeom prst="rect">
            <a:avLst/>
          </a:prstGeom>
        </p:spPr>
        <p:txBody>
          <a:bodyPr vert="horz" lIns="91440" tIns="45720" rIns="91440" bIns="45720" rtlCol="0" anchor="ctr">
            <a:normAutofit/>
          </a:bodyPr>
          <a:lstStyle>
            <a:lvl1pPr algn="l">
              <a:defRPr lang="de-DE" sz="2400" b="0" dirty="0">
                <a:solidFill>
                  <a:schemeClr val="tx1">
                    <a:lumMod val="50000"/>
                    <a:lumOff val="50000"/>
                  </a:schemeClr>
                </a:solidFill>
                <a:latin typeface="Arial Narrow" panose="020B0606020202030204" pitchFamily="34" charset="0"/>
              </a:defRPr>
            </a:lvl1pPr>
          </a:lstStyle>
          <a:p>
            <a:pPr marL="0" lvl="0" indent="0" algn="l">
              <a:buFont typeface="Arial" pitchFamily="34" charset="0"/>
            </a:pPr>
            <a:r>
              <a:rPr lang="de-DE" dirty="0" smtClean="0"/>
              <a:t>Titelmasterformat durch Klicken bearbeiten</a:t>
            </a:r>
            <a:endParaRPr lang="de-DE" dirty="0"/>
          </a:p>
        </p:txBody>
      </p:sp>
      <p:sp>
        <p:nvSpPr>
          <p:cNvPr id="14" name="Textfeld 13"/>
          <p:cNvSpPr txBox="1"/>
          <p:nvPr userDrawn="1"/>
        </p:nvSpPr>
        <p:spPr>
          <a:xfrm>
            <a:off x="7812360" y="4650690"/>
            <a:ext cx="28803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de-DE" dirty="0" smtClean="0">
                <a:solidFill>
                  <a:srgbClr val="004F9F"/>
                </a:solidFill>
                <a:latin typeface="Segoe UI Symbol"/>
                <a:ea typeface="Segoe UI Symbol"/>
              </a:rPr>
              <a:t>📖</a:t>
            </a:r>
            <a:endParaRPr lang="de-DE" dirty="0">
              <a:solidFill>
                <a:srgbClr val="004F9F"/>
              </a:solidFill>
            </a:endParaRPr>
          </a:p>
        </p:txBody>
      </p:sp>
    </p:spTree>
    <p:extLst>
      <p:ext uri="{BB962C8B-B14F-4D97-AF65-F5344CB8AC3E}">
        <p14:creationId xmlns:p14="http://schemas.microsoft.com/office/powerpoint/2010/main" val="39736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nodePh="1">
                                  <p:stCondLst>
                                    <p:cond delay="0"/>
                                  </p:stCondLst>
                                  <p:endCondLst>
                                    <p:cond evt="begin" delay="0">
                                      <p:tn val="12"/>
                                    </p:cond>
                                  </p:end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grpId="0" nodeType="withEffect" nodePh="1">
                                  <p:stCondLst>
                                    <p:cond delay="0"/>
                                  </p:stCondLst>
                                  <p:endCondLst>
                                    <p:cond evt="begin" delay="0">
                                      <p:tn val="14"/>
                                    </p:cond>
                                  </p:end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grpId="0" nodeType="withEffect" nodePh="1">
                                  <p:stCondLst>
                                    <p:cond delay="0"/>
                                  </p:stCondLst>
                                  <p:endCondLst>
                                    <p:cond evt="begin" delay="0">
                                      <p:tn val="16"/>
                                    </p:cond>
                                  </p:end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nodePh="1">
                                  <p:stCondLst>
                                    <p:cond delay="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nodePh="1">
                                  <p:stCondLst>
                                    <p:cond delay="0"/>
                                  </p:stCondLst>
                                  <p:endCondLst>
                                    <p:cond evt="begin" delay="0">
                                      <p:tn val="20"/>
                                    </p:cond>
                                  </p:end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15" grpId="0"/>
      <p:bldP spid="3" grpId="0"/>
      <p:bldP spid="17" grpId="0"/>
      <p:bldP spid="19" grpId="0"/>
      <p:bldP spid="20" grpId="0"/>
      <p:bldP spid="22" grpId="0"/>
      <p:bldP spid="24" grpId="0"/>
      <p:bldP spid="13" grpId="0" build="p">
        <p:tmplLst>
          <p:tmpl lvl="1">
            <p:tnLst>
              <p:par>
                <p:cTn presetID="1"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eistil">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4831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08304" y="51114"/>
            <a:ext cx="1512168" cy="1008468"/>
          </a:xfrm>
          <a:prstGeom prst="rect">
            <a:avLst/>
          </a:prstGeom>
        </p:spPr>
      </p:pic>
      <p:sp>
        <p:nvSpPr>
          <p:cNvPr id="5" name="Datumsplatzhalter 3"/>
          <p:cNvSpPr>
            <a:spLocks noGrp="1"/>
          </p:cNvSpPr>
          <p:nvPr>
            <p:ph type="dt" sz="half" idx="2"/>
          </p:nvPr>
        </p:nvSpPr>
        <p:spPr>
          <a:xfrm>
            <a:off x="467544" y="4578748"/>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EB54173-0C9D-4CB3-893F-F0FC49210075}" type="datetime1">
              <a:rPr lang="de-DE" smtClean="0"/>
              <a:t>19.11.2018</a:t>
            </a:fld>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8" r:id="rId4"/>
  </p:sldLayoutIdLst>
  <p:timing>
    <p:tnLst>
      <p:par>
        <p:cTn id="1" dur="indefinite" restart="never" nodeType="tmRoot"/>
      </p:par>
    </p:tnLst>
  </p:timing>
  <p:hf sldNum="0" hdr="0" ftr="0"/>
  <p:txStyles>
    <p:titleStyle>
      <a:lvl1pPr algn="ctr"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images.google.de/imgres?imgurl=http://translog.info/d/files/images/IVECOlogo%20copy.preview.jpg&amp;imgrefurl=http://www.mediengestalter.info/forum/54/iveco-logo-schrift-gesucht-88619-1.html&amp;usg=__6o8Ejsm4CTOC4inrovlVNKcuJcg=&amp;h=152&amp;w=640&amp;sz=13&amp;hl=de&amp;start=4&amp;um=1&amp;tbnid=T64Kk4z2Y22rpM:&amp;tbnh=33&amp;tbnw=137&amp;prev=/images?q=iveco+logo&amp;um=1&amp;hl=de&amp;rlz=1T4DVXA_deDE311DE311&amp;sa=N" TargetMode="External"/><Relationship Id="rId18" Type="http://schemas.openxmlformats.org/officeDocument/2006/relationships/image" Target="../media/image73.jpeg"/><Relationship Id="rId26" Type="http://schemas.openxmlformats.org/officeDocument/2006/relationships/image" Target="../media/image81.png"/><Relationship Id="rId39" Type="http://schemas.openxmlformats.org/officeDocument/2006/relationships/image" Target="../media/image94.png"/><Relationship Id="rId3" Type="http://schemas.openxmlformats.org/officeDocument/2006/relationships/image" Target="../media/image60.jpeg"/><Relationship Id="rId21" Type="http://schemas.openxmlformats.org/officeDocument/2006/relationships/image" Target="../media/image76.png"/><Relationship Id="rId34" Type="http://schemas.openxmlformats.org/officeDocument/2006/relationships/image" Target="../media/image89.png"/><Relationship Id="rId42" Type="http://schemas.openxmlformats.org/officeDocument/2006/relationships/image" Target="../media/image97.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hyperlink" Target="http://images.google.de/imgres?imgurl=http://www.newsandtech.com/issues/2002/06-02/nt/images/40ManRoland-logo.gif&amp;imgrefurl=http://www.newsandtech.com/issues/2002/06-02/nt/06-02_uniset.htm&amp;usg=__IWYXsqLjgdoYB9GdIKY0tqVruxw=&amp;h=97&amp;w=175&amp;sz=3&amp;hl=de&amp;start=2&amp;um=1&amp;tbnid=U-s8zf_WaUH4sM:&amp;tbnh=55&amp;tbnw=100&amp;prev=/images?q=man+roland+logo&amp;imgsz=small|medium|large|xlarge&amp;um=1&amp;hl=de&amp;rlz=1T4DVXA_deDE311DE311" TargetMode="External"/><Relationship Id="rId25" Type="http://schemas.openxmlformats.org/officeDocument/2006/relationships/image" Target="../media/image80.jpeg"/><Relationship Id="rId33" Type="http://schemas.openxmlformats.org/officeDocument/2006/relationships/image" Target="../media/image88.jpeg"/><Relationship Id="rId38" Type="http://schemas.openxmlformats.org/officeDocument/2006/relationships/image" Target="../media/image93.jpeg"/><Relationship Id="rId2" Type="http://schemas.openxmlformats.org/officeDocument/2006/relationships/image" Target="../media/image59.jpeg"/><Relationship Id="rId16" Type="http://schemas.openxmlformats.org/officeDocument/2006/relationships/image" Target="../media/image72.png"/><Relationship Id="rId20" Type="http://schemas.openxmlformats.org/officeDocument/2006/relationships/image" Target="../media/image75.jpeg"/><Relationship Id="rId29" Type="http://schemas.openxmlformats.org/officeDocument/2006/relationships/image" Target="../media/image84.png"/><Relationship Id="rId41"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png"/><Relationship Id="rId24" Type="http://schemas.openxmlformats.org/officeDocument/2006/relationships/image" Target="../media/image79.jpeg"/><Relationship Id="rId32" Type="http://schemas.openxmlformats.org/officeDocument/2006/relationships/image" Target="../media/image87.png"/><Relationship Id="rId37" Type="http://schemas.openxmlformats.org/officeDocument/2006/relationships/image" Target="../media/image92.png"/><Relationship Id="rId40" Type="http://schemas.openxmlformats.org/officeDocument/2006/relationships/image" Target="../media/image95.png"/><Relationship Id="rId5" Type="http://schemas.openxmlformats.org/officeDocument/2006/relationships/image" Target="../media/image62.jpeg"/><Relationship Id="rId15" Type="http://schemas.openxmlformats.org/officeDocument/2006/relationships/image" Target="../media/image71.png"/><Relationship Id="rId23" Type="http://schemas.openxmlformats.org/officeDocument/2006/relationships/image" Target="../media/image78.png"/><Relationship Id="rId28" Type="http://schemas.openxmlformats.org/officeDocument/2006/relationships/image" Target="../media/image83.jpeg"/><Relationship Id="rId36" Type="http://schemas.openxmlformats.org/officeDocument/2006/relationships/image" Target="../media/image91.jpeg"/><Relationship Id="rId10" Type="http://schemas.openxmlformats.org/officeDocument/2006/relationships/image" Target="../media/image67.jpeg"/><Relationship Id="rId19" Type="http://schemas.openxmlformats.org/officeDocument/2006/relationships/image" Target="../media/image74.jpeg"/><Relationship Id="rId31" Type="http://schemas.openxmlformats.org/officeDocument/2006/relationships/image" Target="../media/image86.jpeg"/><Relationship Id="rId44" Type="http://schemas.openxmlformats.org/officeDocument/2006/relationships/image" Target="../media/image99.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0.jpeg"/><Relationship Id="rId22" Type="http://schemas.openxmlformats.org/officeDocument/2006/relationships/image" Target="../media/image77.jpeg"/><Relationship Id="rId27" Type="http://schemas.openxmlformats.org/officeDocument/2006/relationships/image" Target="../media/image82.jpeg"/><Relationship Id="rId30" Type="http://schemas.openxmlformats.org/officeDocument/2006/relationships/image" Target="../media/image85.png"/><Relationship Id="rId35" Type="http://schemas.openxmlformats.org/officeDocument/2006/relationships/image" Target="../media/image90.jpeg"/><Relationship Id="rId43" Type="http://schemas.openxmlformats.org/officeDocument/2006/relationships/image" Target="../media/image98.png"/></Relationships>
</file>

<file path=ppt/slides/_rels/slide5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9.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19.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t="13575" b="13575"/>
          <a:stretch/>
        </p:blipFill>
        <p:spPr/>
      </p:pic>
      <p:sp>
        <p:nvSpPr>
          <p:cNvPr id="5" name="Textplatzhalter 4"/>
          <p:cNvSpPr>
            <a:spLocks noGrp="1"/>
          </p:cNvSpPr>
          <p:nvPr>
            <p:ph type="body" sz="quarter" idx="14"/>
          </p:nvPr>
        </p:nvSpPr>
        <p:spPr/>
        <p:txBody>
          <a:bodyPr/>
          <a:lstStyle/>
          <a:p>
            <a:r>
              <a:rPr lang="de-DE" dirty="0" smtClean="0"/>
              <a:t>Wir liefern Lösungen…</a:t>
            </a:r>
            <a:endParaRPr lang="de-DE" dirty="0"/>
          </a:p>
        </p:txBody>
      </p:sp>
      <p:sp>
        <p:nvSpPr>
          <p:cNvPr id="6" name="Textplatzhalter 5"/>
          <p:cNvSpPr>
            <a:spLocks noGrp="1"/>
          </p:cNvSpPr>
          <p:nvPr>
            <p:ph type="body" sz="quarter" idx="15"/>
          </p:nvPr>
        </p:nvSpPr>
        <p:spPr/>
        <p:txBody>
          <a:bodyPr/>
          <a:lstStyle/>
          <a:p>
            <a:r>
              <a:rPr lang="de-DE" dirty="0" smtClean="0"/>
              <a:t>SHW Werkzeugmaschinen GmbH</a:t>
            </a:r>
            <a:endParaRPr lang="de-DE" dirty="0"/>
          </a:p>
        </p:txBody>
      </p:sp>
      <p:sp>
        <p:nvSpPr>
          <p:cNvPr id="2" name="Datumsplatzhalter 1"/>
          <p:cNvSpPr>
            <a:spLocks noGrp="1"/>
          </p:cNvSpPr>
          <p:nvPr>
            <p:ph type="dt" sz="half" idx="4294967295"/>
          </p:nvPr>
        </p:nvSpPr>
        <p:spPr>
          <a:xfrm>
            <a:off x="467544" y="4578748"/>
            <a:ext cx="2133600" cy="273844"/>
          </a:xfrm>
          <a:prstGeom prst="rect">
            <a:avLst/>
          </a:prstGeom>
        </p:spPr>
        <p:txBody>
          <a:bodyPr/>
          <a:lstStyle/>
          <a:p>
            <a:fld id="{1B095824-B503-4DF7-929E-8BAC7C5D75D8}" type="datetime1">
              <a:rPr lang="de-DE" smtClean="0"/>
              <a:t>19.11.2018</a:t>
            </a:fld>
            <a:endParaRPr lang="de-DE" dirty="0"/>
          </a:p>
        </p:txBody>
      </p:sp>
    </p:spTree>
    <p:extLst>
      <p:ext uri="{BB962C8B-B14F-4D97-AF65-F5344CB8AC3E}">
        <p14:creationId xmlns:p14="http://schemas.microsoft.com/office/powerpoint/2010/main" val="3082904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Fahrständermaschinen</a:t>
            </a:r>
            <a:endParaRPr lang="de-DE" dirty="0"/>
          </a:p>
        </p:txBody>
      </p:sp>
      <p:sp>
        <p:nvSpPr>
          <p:cNvPr id="3" name="Textplatzhalter 2"/>
          <p:cNvSpPr>
            <a:spLocks noGrp="1"/>
          </p:cNvSpPr>
          <p:nvPr>
            <p:ph type="body" sz="quarter" idx="14"/>
          </p:nvPr>
        </p:nvSpPr>
        <p:spPr/>
        <p:txBody>
          <a:bodyPr/>
          <a:lstStyle/>
          <a:p>
            <a:r>
              <a:rPr lang="de-DE" dirty="0" err="1" smtClean="0"/>
              <a:t>PowerSpeed</a:t>
            </a:r>
            <a:r>
              <a:rPr lang="de-DE" dirty="0" smtClean="0"/>
              <a:t>  Baureihe – Dynamisch. Kraftvoll. Vielseitig.</a:t>
            </a:r>
            <a:endParaRPr lang="de-DE" dirty="0"/>
          </a:p>
        </p:txBody>
      </p:sp>
      <p:sp>
        <p:nvSpPr>
          <p:cNvPr id="5" name="Bildplatzhalter 4"/>
          <p:cNvSpPr>
            <a:spLocks noGrp="1"/>
          </p:cNvSpPr>
          <p:nvPr>
            <p:ph type="pic" sz="quarter" idx="17"/>
          </p:nvPr>
        </p:nvSpPr>
        <p:spPr/>
      </p:sp>
      <p:sp>
        <p:nvSpPr>
          <p:cNvPr id="9" name="Textplatzhalter 9"/>
          <p:cNvSpPr>
            <a:spLocks noGrp="1"/>
          </p:cNvSpPr>
          <p:nvPr>
            <p:ph type="body" sz="quarter" idx="16"/>
          </p:nvPr>
        </p:nvSpPr>
        <p:spPr>
          <a:xfrm>
            <a:off x="467544" y="1419622"/>
            <a:ext cx="5256584" cy="3024336"/>
          </a:xfrm>
        </p:spPr>
        <p:txBody>
          <a:bodyPr/>
          <a:lstStyle/>
          <a:p>
            <a:r>
              <a:rPr lang="de-DE" sz="1200" b="1" i="1" u="sng" dirty="0" smtClean="0"/>
              <a:t>Antriebsleistung</a:t>
            </a:r>
          </a:p>
          <a:p>
            <a:r>
              <a:rPr lang="de-DE" sz="1200" dirty="0" smtClean="0"/>
              <a:t>Durch eine 25-prozentige Steigerung der Antriebsleistung erhöht sich Ihre Produktivität spürbar.</a:t>
            </a:r>
            <a:endParaRPr lang="de-DE" sz="1200" b="1" i="1" u="sng" dirty="0"/>
          </a:p>
          <a:p>
            <a:r>
              <a:rPr lang="de-DE" sz="1200" b="1" i="1" u="sng" dirty="0" smtClean="0"/>
              <a:t>Vorschub</a:t>
            </a:r>
            <a:endParaRPr lang="de-DE" b="1" i="1" u="sng" dirty="0" smtClean="0"/>
          </a:p>
          <a:p>
            <a:r>
              <a:rPr lang="de-DE" sz="1200" dirty="0" smtClean="0"/>
              <a:t>Die Dynamik dieser Maschine spiegelt sich in den deutlich erhöhten Vorschubgeschwindigkeiten wider.</a:t>
            </a:r>
            <a:endParaRPr lang="de-DE" sz="1200" dirty="0"/>
          </a:p>
          <a:p>
            <a:r>
              <a:rPr lang="de-DE" sz="1200" b="1" i="1" u="sng" dirty="0" smtClean="0"/>
              <a:t>Fahrweg Y-Achse</a:t>
            </a:r>
          </a:p>
          <a:p>
            <a:r>
              <a:rPr lang="de-DE" sz="1200" dirty="0" smtClean="0"/>
              <a:t>Der vertikale Fahrweg erreicht bei dieser hochdynamischen Maschine eine neue Dimension. Werkstücke in dieser Größenordnung waren bisher ausschließlich auf unseren Schwerzerspanungsmaschinen </a:t>
            </a:r>
            <a:r>
              <a:rPr lang="de-DE" sz="1200" dirty="0" err="1" smtClean="0"/>
              <a:t>UniForce</a:t>
            </a:r>
            <a:r>
              <a:rPr lang="de-DE" sz="1200" dirty="0" smtClean="0"/>
              <a:t> und </a:t>
            </a:r>
            <a:r>
              <a:rPr lang="de-DE" sz="1200" dirty="0" err="1" smtClean="0"/>
              <a:t>PowerForce</a:t>
            </a:r>
            <a:r>
              <a:rPr lang="de-DE" sz="1200" dirty="0" smtClean="0"/>
              <a:t> realisierbar.</a:t>
            </a:r>
          </a:p>
          <a:p>
            <a:r>
              <a:rPr lang="de-DE" sz="1200" b="1" i="1" u="sng" dirty="0" smtClean="0"/>
              <a:t>Fahrweg Z-Achse</a:t>
            </a:r>
          </a:p>
          <a:p>
            <a:r>
              <a:rPr lang="de-DE" sz="1200" dirty="0" smtClean="0"/>
              <a:t>Vergrößerter Z-Fahrweg bei gleichbleibender Genauigkeit und Stabilität.</a:t>
            </a:r>
          </a:p>
          <a:p>
            <a:endParaRPr lang="de-DE" sz="1100" dirty="0"/>
          </a:p>
        </p:txBody>
      </p:sp>
      <p:pic>
        <p:nvPicPr>
          <p:cNvPr id="10" name="Picture 2" descr="G:\MSOFFICE\MARKETING\16_Renderings\Maschinen\2017\08_PS4000_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1" y="1657333"/>
            <a:ext cx="3851920" cy="272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333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PowerSpeed</a:t>
            </a:r>
            <a:r>
              <a:rPr lang="de-DE" dirty="0" smtClean="0"/>
              <a:t> </a:t>
            </a:r>
            <a:r>
              <a:rPr lang="de-DE" dirty="0" err="1" smtClean="0"/>
              <a:t>Competition</a:t>
            </a:r>
            <a:r>
              <a:rPr lang="de-DE" dirty="0" smtClean="0"/>
              <a:t> – </a:t>
            </a:r>
            <a:r>
              <a:rPr lang="de-DE" dirty="0"/>
              <a:t>Dynamisch. Kraftvoll. Vielseitig.</a:t>
            </a:r>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Fahrständermaschinen</a:t>
            </a:r>
          </a:p>
        </p:txBody>
      </p:sp>
      <p:sp>
        <p:nvSpPr>
          <p:cNvPr id="9" name="Textplatzhalter 3"/>
          <p:cNvSpPr txBox="1">
            <a:spLocks/>
          </p:cNvSpPr>
          <p:nvPr/>
        </p:nvSpPr>
        <p:spPr>
          <a:xfrm>
            <a:off x="448920" y="1419622"/>
            <a:ext cx="2394888"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a:t>
            </a:r>
            <a:r>
              <a:rPr lang="de-DE" sz="1300" dirty="0"/>
              <a:t>8</a:t>
            </a:r>
            <a:r>
              <a:rPr lang="de-DE" sz="1300" dirty="0" smtClean="0"/>
              <a:t>.000 mm</a:t>
            </a:r>
          </a:p>
          <a:p>
            <a:r>
              <a:rPr lang="de-DE" sz="1300" dirty="0" smtClean="0"/>
              <a:t>Y-Achse: 2.100 mm</a:t>
            </a:r>
          </a:p>
          <a:p>
            <a:r>
              <a:rPr lang="de-DE" sz="1300" dirty="0" smtClean="0"/>
              <a:t>Z-Achse: 1.300 mm </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20.000 Beschleunigung in m/s: 3,5 </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a:t>
            </a:r>
            <a:r>
              <a:rPr lang="de-DE" sz="1200" dirty="0" smtClean="0">
                <a:solidFill>
                  <a:schemeClr val="bg1">
                    <a:lumMod val="50000"/>
                  </a:schemeClr>
                </a:solidFill>
                <a:latin typeface="Arial" panose="020B0604020202020204" pitchFamily="34" charset="0"/>
                <a:cs typeface="Arial" panose="020B0604020202020204" pitchFamily="34" charset="0"/>
              </a:rPr>
              <a:t>44</a:t>
            </a:r>
            <a:endParaRPr lang="de-DE" sz="1200"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a:t>
            </a:r>
            <a:r>
              <a:rPr lang="de-DE" sz="1200" dirty="0" smtClean="0">
                <a:solidFill>
                  <a:schemeClr val="bg1">
                    <a:lumMod val="50000"/>
                  </a:schemeClr>
                </a:solidFill>
                <a:latin typeface="Arial" panose="020B0604020202020204" pitchFamily="34" charset="0"/>
                <a:cs typeface="Arial" panose="020B0604020202020204" pitchFamily="34" charset="0"/>
              </a:rPr>
              <a:t>4.000</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5" name="Textplatzhalter 3"/>
          <p:cNvSpPr txBox="1">
            <a:spLocks/>
          </p:cNvSpPr>
          <p:nvPr/>
        </p:nvSpPr>
        <p:spPr>
          <a:xfrm>
            <a:off x="3707904" y="2277343"/>
            <a:ext cx="2448272" cy="1347223"/>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Ausführungen</a:t>
            </a:r>
          </a:p>
          <a:p>
            <a:pPr marL="285750" indent="-285750">
              <a:buFont typeface="Arial" panose="020B0604020202020204" pitchFamily="34" charset="0"/>
              <a:buChar char="•"/>
            </a:pPr>
            <a:r>
              <a:rPr lang="de-DE" sz="1300" dirty="0" smtClean="0"/>
              <a:t>Fräsmaschine</a:t>
            </a:r>
          </a:p>
          <a:p>
            <a:pPr marL="285750" indent="-285750">
              <a:buFont typeface="Arial" panose="020B0604020202020204" pitchFamily="34" charset="0"/>
              <a:buChar char="•"/>
            </a:pPr>
            <a:r>
              <a:rPr lang="de-DE" sz="1300" dirty="0" smtClean="0"/>
              <a:t>Dreh-/ Fräsmaschine</a:t>
            </a:r>
          </a:p>
          <a:p>
            <a:pPr marL="285750" indent="-285750">
              <a:buFont typeface="Arial" panose="020B0604020202020204" pitchFamily="34" charset="0"/>
              <a:buChar char="•"/>
            </a:pPr>
            <a:r>
              <a:rPr lang="de-DE" sz="1300" dirty="0" smtClean="0"/>
              <a:t>Kopfwechselmaschine</a:t>
            </a:r>
          </a:p>
          <a:p>
            <a:pPr marL="285750" indent="-285750">
              <a:buFont typeface="Arial" panose="020B0604020202020204" pitchFamily="34" charset="0"/>
              <a:buChar char="•"/>
            </a:pPr>
            <a:r>
              <a:rPr lang="de-DE" sz="1300" dirty="0" smtClean="0"/>
              <a:t>Doppelständermaschine</a:t>
            </a:r>
          </a:p>
          <a:p>
            <a:pPr marL="285750" indent="-285750">
              <a:buFont typeface="Arial" panose="020B0604020202020204" pitchFamily="34" charset="0"/>
              <a:buChar char="•"/>
            </a:pPr>
            <a:r>
              <a:rPr lang="de-DE" sz="1300" dirty="0" err="1" smtClean="0"/>
              <a:t>Palettenwechselmaschine</a:t>
            </a:r>
            <a:endParaRPr lang="de-DE" sz="1300" dirty="0" smtClean="0"/>
          </a:p>
          <a:p>
            <a:endParaRPr lang="de-DE" sz="1100" dirty="0"/>
          </a:p>
        </p:txBody>
      </p:sp>
      <p:pic>
        <p:nvPicPr>
          <p:cNvPr id="2050" name="Picture 2" descr="G:\MSOFFICE\MARKETING\16_Renderings\Maschinen\alt\PowerSpeed5_20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398085"/>
            <a:ext cx="3241954" cy="229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247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a:t>PowerSpeed</a:t>
            </a:r>
            <a:r>
              <a:rPr lang="de-DE" dirty="0"/>
              <a:t> </a:t>
            </a:r>
            <a:r>
              <a:rPr lang="de-DE" dirty="0" smtClean="0"/>
              <a:t>2000/3000 – </a:t>
            </a:r>
            <a:r>
              <a:rPr lang="de-DE" dirty="0"/>
              <a:t>Dynamisch. Kraftvoll. Vielseitig.</a:t>
            </a:r>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Fahrständermaschinen</a:t>
            </a:r>
          </a:p>
        </p:txBody>
      </p:sp>
      <p:sp>
        <p:nvSpPr>
          <p:cNvPr id="9" name="Textplatzhalter 3"/>
          <p:cNvSpPr txBox="1">
            <a:spLocks/>
          </p:cNvSpPr>
          <p:nvPr/>
        </p:nvSpPr>
        <p:spPr>
          <a:xfrm>
            <a:off x="448920" y="1419622"/>
            <a:ext cx="2394888"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30.000 mm</a:t>
            </a:r>
          </a:p>
          <a:p>
            <a:r>
              <a:rPr lang="de-DE" sz="1300" dirty="0" smtClean="0"/>
              <a:t>Y-Achse: 2.600 mm / 3.100 mm</a:t>
            </a:r>
          </a:p>
          <a:p>
            <a:r>
              <a:rPr lang="de-DE" sz="1300" dirty="0" smtClean="0"/>
              <a:t>Z-Achse: 1.300 mm / 1.500 mm</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r>
              <a:rPr lang="de-DE" sz="1200" dirty="0">
                <a:solidFill>
                  <a:schemeClr val="bg1">
                    <a:lumMod val="50000"/>
                  </a:schemeClr>
                </a:solidFill>
                <a:latin typeface="Arial" panose="020B0604020202020204" pitchFamily="34" charset="0"/>
                <a:cs typeface="Arial" panose="020B0604020202020204" pitchFamily="34" charset="0"/>
              </a:rPr>
              <a:t>HSK 100 A  </a:t>
            </a: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30.000 Beschleunigung in m/s: 3,5 </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bis </a:t>
            </a:r>
            <a:r>
              <a:rPr lang="de-DE" sz="1200" dirty="0" smtClean="0">
                <a:solidFill>
                  <a:schemeClr val="bg1">
                    <a:lumMod val="50000"/>
                  </a:schemeClr>
                </a:solidFill>
                <a:latin typeface="Arial" panose="020B0604020202020204" pitchFamily="34" charset="0"/>
                <a:cs typeface="Arial" panose="020B0604020202020204" pitchFamily="34" charset="0"/>
              </a:rPr>
              <a:t>55/70 </a:t>
            </a:r>
            <a:endParaRPr lang="de-DE" sz="1200"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8.000/24.000</a:t>
            </a:r>
          </a:p>
        </p:txBody>
      </p:sp>
      <p:pic>
        <p:nvPicPr>
          <p:cNvPr id="13" name="Picture 2" descr="G:\MSOFFICE\MARKETING\16_Renderings\Maschinen\2017\07_PS3000_17.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044653"/>
            <a:ext cx="3500988" cy="24757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platzhalter 3"/>
          <p:cNvSpPr txBox="1">
            <a:spLocks/>
          </p:cNvSpPr>
          <p:nvPr/>
        </p:nvSpPr>
        <p:spPr>
          <a:xfrm>
            <a:off x="3707904" y="2277343"/>
            <a:ext cx="2448272" cy="1347223"/>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Ausführungen</a:t>
            </a:r>
          </a:p>
          <a:p>
            <a:pPr marL="285750" indent="-285750">
              <a:buFont typeface="Arial" panose="020B0604020202020204" pitchFamily="34" charset="0"/>
              <a:buChar char="•"/>
            </a:pPr>
            <a:r>
              <a:rPr lang="de-DE" sz="1300" dirty="0" smtClean="0"/>
              <a:t>Fräsmaschine</a:t>
            </a:r>
          </a:p>
          <a:p>
            <a:pPr marL="285750" indent="-285750">
              <a:buFont typeface="Arial" panose="020B0604020202020204" pitchFamily="34" charset="0"/>
              <a:buChar char="•"/>
            </a:pPr>
            <a:r>
              <a:rPr lang="de-DE" sz="1300" dirty="0" smtClean="0"/>
              <a:t>Dreh-/ Fräsmaschine</a:t>
            </a:r>
          </a:p>
          <a:p>
            <a:pPr marL="285750" indent="-285750">
              <a:buFont typeface="Arial" panose="020B0604020202020204" pitchFamily="34" charset="0"/>
              <a:buChar char="•"/>
            </a:pPr>
            <a:r>
              <a:rPr lang="de-DE" sz="1300" dirty="0" smtClean="0"/>
              <a:t>Kopfwechselmaschine</a:t>
            </a:r>
          </a:p>
          <a:p>
            <a:pPr marL="285750" indent="-285750">
              <a:buFont typeface="Arial" panose="020B0604020202020204" pitchFamily="34" charset="0"/>
              <a:buChar char="•"/>
            </a:pPr>
            <a:r>
              <a:rPr lang="de-DE" sz="1300" dirty="0" smtClean="0"/>
              <a:t>Doppelständermaschine</a:t>
            </a:r>
          </a:p>
          <a:p>
            <a:pPr marL="285750" indent="-285750">
              <a:buFont typeface="Arial" panose="020B0604020202020204" pitchFamily="34" charset="0"/>
              <a:buChar char="•"/>
            </a:pPr>
            <a:r>
              <a:rPr lang="de-DE" sz="1300" dirty="0" err="1" smtClean="0"/>
              <a:t>Palettenwechselmaschine</a:t>
            </a:r>
            <a:endParaRPr lang="de-DE" sz="1300" dirty="0" smtClean="0"/>
          </a:p>
          <a:p>
            <a:endParaRPr lang="de-DE" sz="1100" dirty="0"/>
          </a:p>
        </p:txBody>
      </p:sp>
    </p:spTree>
    <p:extLst>
      <p:ext uri="{BB962C8B-B14F-4D97-AF65-F5344CB8AC3E}">
        <p14:creationId xmlns:p14="http://schemas.microsoft.com/office/powerpoint/2010/main" val="331916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a:t>PowerSpeed</a:t>
            </a:r>
            <a:r>
              <a:rPr lang="de-DE" dirty="0"/>
              <a:t> </a:t>
            </a:r>
            <a:r>
              <a:rPr lang="de-DE" dirty="0" smtClean="0"/>
              <a:t>4000 – </a:t>
            </a:r>
            <a:r>
              <a:rPr lang="de-DE" dirty="0"/>
              <a:t>Dynamisch. Kraftvoll. Vielseitig.</a:t>
            </a:r>
          </a:p>
        </p:txBody>
      </p:sp>
      <p:sp>
        <p:nvSpPr>
          <p:cNvPr id="3" name="Bildplatzhalter 2"/>
          <p:cNvSpPr>
            <a:spLocks noGrp="1"/>
          </p:cNvSpPr>
          <p:nvPr>
            <p:ph type="pic" sz="quarter" idx="17"/>
          </p:nvPr>
        </p:nvSpPr>
        <p:spPr>
          <a:xfrm>
            <a:off x="6002696" y="732101"/>
            <a:ext cx="2808313" cy="2796202"/>
          </a:xfrm>
        </p:spPr>
      </p:sp>
      <p:sp>
        <p:nvSpPr>
          <p:cNvPr id="5" name="Titel 4"/>
          <p:cNvSpPr>
            <a:spLocks noGrp="1"/>
          </p:cNvSpPr>
          <p:nvPr>
            <p:ph type="title"/>
          </p:nvPr>
        </p:nvSpPr>
        <p:spPr/>
        <p:txBody>
          <a:bodyPr/>
          <a:lstStyle/>
          <a:p>
            <a:r>
              <a:rPr lang="de-DE" dirty="0"/>
              <a:t>Fahrständermaschinen</a:t>
            </a:r>
          </a:p>
        </p:txBody>
      </p:sp>
      <p:sp>
        <p:nvSpPr>
          <p:cNvPr id="9" name="Textplatzhalter 3"/>
          <p:cNvSpPr txBox="1">
            <a:spLocks/>
          </p:cNvSpPr>
          <p:nvPr/>
        </p:nvSpPr>
        <p:spPr>
          <a:xfrm>
            <a:off x="448920" y="1419622"/>
            <a:ext cx="2394888"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40.000 mm</a:t>
            </a:r>
          </a:p>
          <a:p>
            <a:r>
              <a:rPr lang="de-DE" sz="1300" dirty="0" smtClean="0"/>
              <a:t>Y-Achse: 4.100 mm</a:t>
            </a:r>
          </a:p>
          <a:p>
            <a:r>
              <a:rPr lang="de-DE" sz="1300" dirty="0" smtClean="0"/>
              <a:t>Z-Achse: 1.600 mm</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r>
              <a:rPr lang="de-DE" sz="1200" dirty="0">
                <a:solidFill>
                  <a:schemeClr val="bg1">
                    <a:lumMod val="50000"/>
                  </a:schemeClr>
                </a:solidFill>
                <a:latin typeface="Arial" panose="020B0604020202020204" pitchFamily="34" charset="0"/>
                <a:cs typeface="Arial" panose="020B0604020202020204" pitchFamily="34" charset="0"/>
              </a:rPr>
              <a:t>HSK 100 A  </a:t>
            </a: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40.000 Beschleunigung in m/s: 3,5 </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bis </a:t>
            </a:r>
            <a:r>
              <a:rPr lang="de-DE" sz="1200" dirty="0" smtClean="0">
                <a:solidFill>
                  <a:schemeClr val="bg1">
                    <a:lumMod val="50000"/>
                  </a:schemeClr>
                </a:solidFill>
                <a:latin typeface="Arial" panose="020B0604020202020204" pitchFamily="34" charset="0"/>
                <a:cs typeface="Arial" panose="020B0604020202020204" pitchFamily="34" charset="0"/>
              </a:rPr>
              <a:t>75/70 </a:t>
            </a:r>
            <a:endParaRPr lang="de-DE" sz="1200"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8.000/24.000</a:t>
            </a:r>
          </a:p>
        </p:txBody>
      </p:sp>
      <p:pic>
        <p:nvPicPr>
          <p:cNvPr id="15" name="Picture 2" descr="G:\MSOFFICE\MARKETING\16_Renderings\Maschinen\2017\08_PS4000_17.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1" y="956158"/>
            <a:ext cx="3780761" cy="26735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platzhalter 3"/>
          <p:cNvSpPr txBox="1">
            <a:spLocks/>
          </p:cNvSpPr>
          <p:nvPr/>
        </p:nvSpPr>
        <p:spPr>
          <a:xfrm>
            <a:off x="3707904" y="2277343"/>
            <a:ext cx="2448272" cy="1347223"/>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Ausführungen</a:t>
            </a:r>
          </a:p>
          <a:p>
            <a:pPr marL="285750" indent="-285750">
              <a:buFont typeface="Arial" panose="020B0604020202020204" pitchFamily="34" charset="0"/>
              <a:buChar char="•"/>
            </a:pPr>
            <a:r>
              <a:rPr lang="de-DE" sz="1300" dirty="0" smtClean="0"/>
              <a:t>Fräsmaschine</a:t>
            </a:r>
          </a:p>
          <a:p>
            <a:pPr marL="285750" indent="-285750">
              <a:buFont typeface="Arial" panose="020B0604020202020204" pitchFamily="34" charset="0"/>
              <a:buChar char="•"/>
            </a:pPr>
            <a:r>
              <a:rPr lang="de-DE" sz="1300" dirty="0" smtClean="0"/>
              <a:t>Dreh-/ Fräsmaschine</a:t>
            </a:r>
          </a:p>
          <a:p>
            <a:pPr marL="285750" indent="-285750">
              <a:buFont typeface="Arial" panose="020B0604020202020204" pitchFamily="34" charset="0"/>
              <a:buChar char="•"/>
            </a:pPr>
            <a:r>
              <a:rPr lang="de-DE" sz="1300" dirty="0" smtClean="0"/>
              <a:t>Kopfwechselmaschine</a:t>
            </a:r>
          </a:p>
          <a:p>
            <a:pPr marL="285750" indent="-285750">
              <a:buFont typeface="Arial" panose="020B0604020202020204" pitchFamily="34" charset="0"/>
              <a:buChar char="•"/>
            </a:pPr>
            <a:r>
              <a:rPr lang="de-DE" sz="1300" dirty="0" smtClean="0"/>
              <a:t>Doppelständermaschine</a:t>
            </a:r>
          </a:p>
          <a:p>
            <a:pPr marL="285750" indent="-285750">
              <a:buFont typeface="Arial" panose="020B0604020202020204" pitchFamily="34" charset="0"/>
              <a:buChar char="•"/>
            </a:pPr>
            <a:r>
              <a:rPr lang="de-DE" sz="1300" dirty="0" err="1" smtClean="0"/>
              <a:t>Palettenwechselmaschine</a:t>
            </a:r>
            <a:endParaRPr lang="de-DE" sz="1300" dirty="0" smtClean="0"/>
          </a:p>
          <a:p>
            <a:endParaRPr lang="de-DE" sz="1100" dirty="0"/>
          </a:p>
        </p:txBody>
      </p:sp>
    </p:spTree>
    <p:extLst>
      <p:ext uri="{BB962C8B-B14F-4D97-AF65-F5344CB8AC3E}">
        <p14:creationId xmlns:p14="http://schemas.microsoft.com/office/powerpoint/2010/main" val="3366543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UniForce</a:t>
            </a:r>
            <a:r>
              <a:rPr lang="de-DE" dirty="0" smtClean="0"/>
              <a:t> 4000/7000 – Groß. Stark. Flexibel.</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Fahrständermaschinen</a:t>
            </a:r>
          </a:p>
        </p:txBody>
      </p:sp>
      <p:sp>
        <p:nvSpPr>
          <p:cNvPr id="9" name="Textplatzhalter 3"/>
          <p:cNvSpPr txBox="1">
            <a:spLocks/>
          </p:cNvSpPr>
          <p:nvPr/>
        </p:nvSpPr>
        <p:spPr>
          <a:xfrm>
            <a:off x="448920" y="1419622"/>
            <a:ext cx="2573442"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40.000 mm</a:t>
            </a:r>
          </a:p>
          <a:p>
            <a:r>
              <a:rPr lang="de-DE" sz="1300" dirty="0" smtClean="0"/>
              <a:t>Y-Achse: 4.100 mm / 7.100 mm</a:t>
            </a:r>
          </a:p>
          <a:p>
            <a:r>
              <a:rPr lang="de-DE" sz="1300" dirty="0" smtClean="0"/>
              <a:t>Z-Achse: 1.600 mm / 1.800 mm</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r>
              <a:rPr lang="de-DE" sz="1200" dirty="0">
                <a:solidFill>
                  <a:schemeClr val="bg1">
                    <a:lumMod val="50000"/>
                  </a:schemeClr>
                </a:solidFill>
                <a:latin typeface="Arial" panose="020B0604020202020204" pitchFamily="34" charset="0"/>
                <a:cs typeface="Arial" panose="020B0604020202020204" pitchFamily="34" charset="0"/>
              </a:rPr>
              <a:t>HSK 100 A  </a:t>
            </a: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36.000 Beschleunigung in m/s: 2,0</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bis </a:t>
            </a:r>
            <a:r>
              <a:rPr lang="de-DE" sz="1200" dirty="0" smtClean="0">
                <a:solidFill>
                  <a:schemeClr val="bg1">
                    <a:lumMod val="50000"/>
                  </a:schemeClr>
                </a:solidFill>
                <a:latin typeface="Arial" panose="020B0604020202020204" pitchFamily="34" charset="0"/>
                <a:cs typeface="Arial" panose="020B0604020202020204" pitchFamily="34" charset="0"/>
              </a:rPr>
              <a:t>100</a:t>
            </a:r>
            <a:endParaRPr lang="de-DE" sz="1200"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a:t>
            </a:r>
            <a:r>
              <a:rPr lang="de-DE" sz="1200" dirty="0" smtClean="0">
                <a:solidFill>
                  <a:schemeClr val="bg1">
                    <a:lumMod val="50000"/>
                  </a:schemeClr>
                </a:solidFill>
                <a:latin typeface="Arial" panose="020B0604020202020204" pitchFamily="34" charset="0"/>
                <a:cs typeface="Arial" panose="020B0604020202020204" pitchFamily="34" charset="0"/>
              </a:rPr>
              <a:t>5.000</a:t>
            </a:r>
            <a:endParaRPr lang="de-DE" sz="1200" dirty="0">
              <a:solidFill>
                <a:schemeClr val="bg1">
                  <a:lumMod val="50000"/>
                </a:schemeClr>
              </a:solidFill>
              <a:latin typeface="Arial" panose="020B0604020202020204" pitchFamily="34" charset="0"/>
              <a:cs typeface="Arial" panose="020B0604020202020204" pitchFamily="34" charset="0"/>
            </a:endParaRPr>
          </a:p>
        </p:txBody>
      </p:sp>
      <p:pic>
        <p:nvPicPr>
          <p:cNvPr id="13" name="Picture 2" descr="G:\MSOFFICE\MARKETING\16_Renderings\Maschinen\2017\10_UF7000_17.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2780" y="1177738"/>
            <a:ext cx="3411219" cy="24122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platzhalter 3"/>
          <p:cNvSpPr txBox="1">
            <a:spLocks/>
          </p:cNvSpPr>
          <p:nvPr/>
        </p:nvSpPr>
        <p:spPr>
          <a:xfrm>
            <a:off x="3707904" y="2277343"/>
            <a:ext cx="2448272" cy="1347223"/>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Ausführungen</a:t>
            </a:r>
          </a:p>
          <a:p>
            <a:pPr marL="285750" indent="-285750">
              <a:buFont typeface="Arial" panose="020B0604020202020204" pitchFamily="34" charset="0"/>
              <a:buChar char="•"/>
            </a:pPr>
            <a:r>
              <a:rPr lang="de-DE" sz="1200" dirty="0" smtClean="0"/>
              <a:t>Fräsmaschine</a:t>
            </a:r>
          </a:p>
          <a:p>
            <a:pPr marL="285750" indent="-285750">
              <a:buFont typeface="Arial" panose="020B0604020202020204" pitchFamily="34" charset="0"/>
              <a:buChar char="•"/>
            </a:pPr>
            <a:r>
              <a:rPr lang="de-DE" sz="1200" dirty="0" smtClean="0"/>
              <a:t>Dreh-/ Fräsmaschine</a:t>
            </a:r>
          </a:p>
          <a:p>
            <a:pPr marL="285750" indent="-285750">
              <a:buFont typeface="Arial" panose="020B0604020202020204" pitchFamily="34" charset="0"/>
              <a:buChar char="•"/>
            </a:pPr>
            <a:r>
              <a:rPr lang="de-DE" sz="1200" dirty="0" smtClean="0"/>
              <a:t>Kopfwechselmaschine</a:t>
            </a:r>
          </a:p>
          <a:p>
            <a:pPr marL="285750" indent="-285750">
              <a:buFont typeface="Arial" panose="020B0604020202020204" pitchFamily="34" charset="0"/>
              <a:buChar char="•"/>
            </a:pPr>
            <a:r>
              <a:rPr lang="de-DE" sz="1200" dirty="0" smtClean="0"/>
              <a:t>Doppelständermaschine</a:t>
            </a:r>
          </a:p>
          <a:p>
            <a:endParaRPr lang="de-DE" sz="1100" dirty="0"/>
          </a:p>
        </p:txBody>
      </p:sp>
    </p:spTree>
    <p:extLst>
      <p:ext uri="{BB962C8B-B14F-4D97-AF65-F5344CB8AC3E}">
        <p14:creationId xmlns:p14="http://schemas.microsoft.com/office/powerpoint/2010/main" val="600886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PowerForce</a:t>
            </a:r>
            <a:r>
              <a:rPr lang="de-DE" dirty="0"/>
              <a:t> </a:t>
            </a:r>
            <a:r>
              <a:rPr lang="de-DE" dirty="0" smtClean="0"/>
              <a:t>8000 – Kraftvoll. Groß. Präzise.</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Fahrständermaschinen</a:t>
            </a:r>
          </a:p>
        </p:txBody>
      </p:sp>
      <p:sp>
        <p:nvSpPr>
          <p:cNvPr id="9" name="Textplatzhalter 3"/>
          <p:cNvSpPr txBox="1">
            <a:spLocks/>
          </p:cNvSpPr>
          <p:nvPr/>
        </p:nvSpPr>
        <p:spPr>
          <a:xfrm>
            <a:off x="448920" y="1419622"/>
            <a:ext cx="2573442"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50.000 mm</a:t>
            </a:r>
          </a:p>
          <a:p>
            <a:r>
              <a:rPr lang="de-DE" sz="1300" dirty="0" smtClean="0"/>
              <a:t>Y-Achse: 8.100 mm</a:t>
            </a:r>
          </a:p>
          <a:p>
            <a:r>
              <a:rPr lang="de-DE" sz="1300" dirty="0" smtClean="0"/>
              <a:t>Z-Achse: 2.000 mm</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r>
              <a:rPr lang="de-DE" sz="1200" dirty="0">
                <a:solidFill>
                  <a:schemeClr val="bg1">
                    <a:lumMod val="50000"/>
                  </a:schemeClr>
                </a:solidFill>
                <a:latin typeface="Arial" panose="020B0604020202020204" pitchFamily="34" charset="0"/>
                <a:cs typeface="Arial" panose="020B0604020202020204" pitchFamily="34" charset="0"/>
              </a:rPr>
              <a:t>HSK 100 A  </a:t>
            </a: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20.000 Beschleunigung in m/s: 1,5</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bis </a:t>
            </a:r>
            <a:r>
              <a:rPr lang="de-DE" sz="1200" dirty="0" smtClean="0">
                <a:solidFill>
                  <a:schemeClr val="bg1">
                    <a:lumMod val="50000"/>
                  </a:schemeClr>
                </a:solidFill>
                <a:latin typeface="Arial" panose="020B0604020202020204" pitchFamily="34" charset="0"/>
                <a:cs typeface="Arial" panose="020B0604020202020204" pitchFamily="34" charset="0"/>
              </a:rPr>
              <a:t>128</a:t>
            </a:r>
            <a:endParaRPr lang="de-DE" sz="1200"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a:t>
            </a:r>
            <a:r>
              <a:rPr lang="de-DE" sz="1200" dirty="0" smtClean="0">
                <a:solidFill>
                  <a:schemeClr val="bg1">
                    <a:lumMod val="50000"/>
                  </a:schemeClr>
                </a:solidFill>
                <a:latin typeface="Arial" panose="020B0604020202020204" pitchFamily="34" charset="0"/>
                <a:cs typeface="Arial" panose="020B0604020202020204" pitchFamily="34" charset="0"/>
              </a:rPr>
              <a:t>5.000</a:t>
            </a:r>
            <a:endParaRPr lang="de-DE" sz="1200" dirty="0">
              <a:solidFill>
                <a:schemeClr val="bg1">
                  <a:lumMod val="50000"/>
                </a:schemeClr>
              </a:solidFill>
              <a:latin typeface="Arial" panose="020B0604020202020204" pitchFamily="34" charset="0"/>
              <a:cs typeface="Arial" panose="020B0604020202020204" pitchFamily="34" charset="0"/>
            </a:endParaRPr>
          </a:p>
        </p:txBody>
      </p:sp>
      <p:pic>
        <p:nvPicPr>
          <p:cNvPr id="15" name="Picture 2" descr="G:\MSOFFICE\MARKETING\16_Renderings\Maschinen\2017\11_PF8000_17.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878265"/>
            <a:ext cx="4028487" cy="28487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platzhalter 3"/>
          <p:cNvSpPr txBox="1">
            <a:spLocks/>
          </p:cNvSpPr>
          <p:nvPr/>
        </p:nvSpPr>
        <p:spPr>
          <a:xfrm>
            <a:off x="3707904" y="2277343"/>
            <a:ext cx="2448272" cy="1347223"/>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Ausführungen</a:t>
            </a:r>
          </a:p>
          <a:p>
            <a:pPr marL="285750" indent="-285750">
              <a:buFont typeface="Arial" panose="020B0604020202020204" pitchFamily="34" charset="0"/>
              <a:buChar char="•"/>
            </a:pPr>
            <a:r>
              <a:rPr lang="de-DE" sz="1200" dirty="0" smtClean="0"/>
              <a:t>Fräsmaschine</a:t>
            </a:r>
          </a:p>
          <a:p>
            <a:pPr marL="285750" indent="-285750">
              <a:buFont typeface="Arial" panose="020B0604020202020204" pitchFamily="34" charset="0"/>
              <a:buChar char="•"/>
            </a:pPr>
            <a:r>
              <a:rPr lang="de-DE" sz="1200" dirty="0" smtClean="0"/>
              <a:t>Dreh-/ Fräsmaschine</a:t>
            </a:r>
          </a:p>
          <a:p>
            <a:pPr marL="285750" indent="-285750">
              <a:buFont typeface="Arial" panose="020B0604020202020204" pitchFamily="34" charset="0"/>
              <a:buChar char="•"/>
            </a:pPr>
            <a:r>
              <a:rPr lang="de-DE" sz="1200" dirty="0" smtClean="0"/>
              <a:t>Kopfwechselmaschine</a:t>
            </a:r>
          </a:p>
          <a:p>
            <a:pPr marL="285750" indent="-285750">
              <a:buFont typeface="Arial" panose="020B0604020202020204" pitchFamily="34" charset="0"/>
              <a:buChar char="•"/>
            </a:pPr>
            <a:r>
              <a:rPr lang="de-DE" sz="1200" dirty="0" smtClean="0"/>
              <a:t>Doppelständermaschine</a:t>
            </a:r>
          </a:p>
          <a:p>
            <a:endParaRPr lang="de-DE" sz="1100" dirty="0"/>
          </a:p>
        </p:txBody>
      </p:sp>
    </p:spTree>
    <p:extLst>
      <p:ext uri="{BB962C8B-B14F-4D97-AF65-F5344CB8AC3E}">
        <p14:creationId xmlns:p14="http://schemas.microsoft.com/office/powerpoint/2010/main" val="901163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PowerBridge</a:t>
            </a:r>
            <a:r>
              <a:rPr lang="de-DE" dirty="0" smtClean="0"/>
              <a:t> Baureihe – Modular. Universell. Kraftvoll.</a:t>
            </a:r>
            <a:endParaRPr lang="de-DE" dirty="0"/>
          </a:p>
        </p:txBody>
      </p:sp>
      <p:sp>
        <p:nvSpPr>
          <p:cNvPr id="3" name="Bildplatzhalter 2"/>
          <p:cNvSpPr>
            <a:spLocks noGrp="1"/>
          </p:cNvSpPr>
          <p:nvPr>
            <p:ph type="pic" sz="quarter" idx="17"/>
          </p:nvPr>
        </p:nvSpPr>
        <p:spPr/>
      </p:sp>
      <p:sp>
        <p:nvSpPr>
          <p:cNvPr id="4" name="Textplatzhalter 3"/>
          <p:cNvSpPr>
            <a:spLocks noGrp="1"/>
          </p:cNvSpPr>
          <p:nvPr>
            <p:ph type="body" sz="quarter" idx="16"/>
          </p:nvPr>
        </p:nvSpPr>
        <p:spPr>
          <a:xfrm>
            <a:off x="467544" y="1419622"/>
            <a:ext cx="5256584" cy="3024336"/>
          </a:xfrm>
        </p:spPr>
        <p:txBody>
          <a:bodyPr>
            <a:normAutofit/>
          </a:bodyPr>
          <a:lstStyle/>
          <a:p>
            <a:r>
              <a:rPr lang="de-DE" sz="1200" b="1" i="1" u="sng" dirty="0" smtClean="0"/>
              <a:t>Mitfahrender Werkzeugroboter</a:t>
            </a:r>
          </a:p>
          <a:p>
            <a:r>
              <a:rPr lang="de-DE" sz="1200" dirty="0" smtClean="0"/>
              <a:t>Werkzeuganbringung durch einen autark mitfahrenden 5-Achs-Industrieroboter. (Werkzeuge werden dort hingebracht wo sie gerade benötigt werden)</a:t>
            </a:r>
          </a:p>
          <a:p>
            <a:r>
              <a:rPr lang="de-DE" sz="1200" b="1" i="1" u="sng" dirty="0" smtClean="0"/>
              <a:t>Optimale Schwingungsdämpfung und </a:t>
            </a:r>
            <a:r>
              <a:rPr lang="de-DE" sz="1200" b="1" i="1" u="sng" dirty="0" err="1" smtClean="0"/>
              <a:t>Steiffigkeit</a:t>
            </a:r>
            <a:r>
              <a:rPr lang="de-DE" sz="1200" b="1" i="1" u="sng" dirty="0" smtClean="0"/>
              <a:t> </a:t>
            </a:r>
            <a:endParaRPr lang="de-DE" sz="1200" b="1" i="1" u="sng" dirty="0">
              <a:sym typeface="Wingdings" panose="05000000000000000000" pitchFamily="2" charset="2"/>
            </a:endParaRPr>
          </a:p>
          <a:p>
            <a:r>
              <a:rPr lang="de-DE" sz="1200" dirty="0" smtClean="0">
                <a:sym typeface="Wingdings" panose="05000000000000000000" pitchFamily="2" charset="2"/>
              </a:rPr>
              <a:t>Höchste Präzision auch bei extrem langen Fahrwegen</a:t>
            </a:r>
            <a:endParaRPr lang="de-DE" sz="1200" dirty="0">
              <a:sym typeface="Wingdings" panose="05000000000000000000" pitchFamily="2" charset="2"/>
            </a:endParaRPr>
          </a:p>
          <a:p>
            <a:r>
              <a:rPr lang="de-DE" sz="1200" b="1" i="1" u="sng" dirty="0" smtClean="0">
                <a:sym typeface="Wingdings" panose="05000000000000000000" pitchFamily="2" charset="2"/>
              </a:rPr>
              <a:t>Mitfahrender Bedienstand</a:t>
            </a:r>
          </a:p>
          <a:p>
            <a:r>
              <a:rPr lang="de-DE" sz="1200" dirty="0" smtClean="0">
                <a:sym typeface="Wingdings" panose="05000000000000000000" pitchFamily="2" charset="2"/>
              </a:rPr>
              <a:t>Im Innenraum mitfahrender Bedienstand. Dieser ist abkoppel- und frei </a:t>
            </a:r>
            <a:r>
              <a:rPr lang="de-DE" sz="1200" dirty="0" err="1" smtClean="0">
                <a:sym typeface="Wingdings" panose="05000000000000000000" pitchFamily="2" charset="2"/>
              </a:rPr>
              <a:t>positonierbar</a:t>
            </a:r>
            <a:r>
              <a:rPr lang="de-DE" sz="1200" dirty="0" smtClean="0">
                <a:sym typeface="Wingdings" panose="05000000000000000000" pitchFamily="2" charset="2"/>
              </a:rPr>
              <a:t>. (Nah am Werkstück aber nie Weg)</a:t>
            </a:r>
          </a:p>
          <a:p>
            <a:r>
              <a:rPr lang="de-DE" sz="1200" b="1" i="1" u="sng" dirty="0" err="1" smtClean="0">
                <a:sym typeface="Wingdings" panose="05000000000000000000" pitchFamily="2" charset="2"/>
              </a:rPr>
              <a:t>Orthogonalfräskopf</a:t>
            </a:r>
            <a:endParaRPr lang="de-DE" sz="1200" b="1" i="1" u="sng" dirty="0" smtClean="0">
              <a:sym typeface="Wingdings" panose="05000000000000000000" pitchFamily="2" charset="2"/>
            </a:endParaRPr>
          </a:p>
          <a:p>
            <a:r>
              <a:rPr lang="de-DE" sz="1200" dirty="0" smtClean="0">
                <a:sym typeface="Wingdings" panose="05000000000000000000" pitchFamily="2" charset="2"/>
              </a:rPr>
              <a:t>Gradweise ein zwei Achsen indexierender Universalfräskopf mit stufenloser C-Achse im Standard. (Nahezu unbegrenzte Bearbeitungspositionen)</a:t>
            </a:r>
            <a:endParaRPr lang="de-DE" sz="1200" dirty="0" smtClean="0"/>
          </a:p>
        </p:txBody>
      </p:sp>
      <p:sp>
        <p:nvSpPr>
          <p:cNvPr id="5" name="Titel 4"/>
          <p:cNvSpPr>
            <a:spLocks noGrp="1"/>
          </p:cNvSpPr>
          <p:nvPr>
            <p:ph type="title"/>
          </p:nvPr>
        </p:nvSpPr>
        <p:spPr/>
        <p:txBody>
          <a:bodyPr/>
          <a:lstStyle/>
          <a:p>
            <a:r>
              <a:rPr lang="de-DE" dirty="0" smtClean="0"/>
              <a:t>Portalmaschinen</a:t>
            </a:r>
            <a:endParaRPr lang="de-DE" dirty="0"/>
          </a:p>
        </p:txBody>
      </p:sp>
      <p:pic>
        <p:nvPicPr>
          <p:cNvPr id="11266" name="Picture 2" descr="G:\MSOFFICE\MARKETING\3_Bilder\1_Bilder nach Baureihen\1_Fräsköpfe\Orthogonalkopf\shw-powerbridge-master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635646"/>
            <a:ext cx="2978370" cy="198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02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a:t>PowerBridge</a:t>
            </a:r>
            <a:r>
              <a:rPr lang="de-DE" dirty="0"/>
              <a:t> 4000 Low </a:t>
            </a:r>
            <a:r>
              <a:rPr lang="de-DE" dirty="0" err="1"/>
              <a:t>Gantry</a:t>
            </a:r>
            <a:r>
              <a:rPr lang="de-DE" dirty="0"/>
              <a:t> – Modular. Universell. Kraftvoll.</a:t>
            </a:r>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Portalmaschinen</a:t>
            </a:r>
            <a:endParaRPr lang="de-DE" dirty="0"/>
          </a:p>
        </p:txBody>
      </p:sp>
      <p:sp>
        <p:nvSpPr>
          <p:cNvPr id="9" name="Textplatzhalter 3"/>
          <p:cNvSpPr txBox="1">
            <a:spLocks/>
          </p:cNvSpPr>
          <p:nvPr/>
        </p:nvSpPr>
        <p:spPr>
          <a:xfrm>
            <a:off x="448920" y="1419622"/>
            <a:ext cx="2573442"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50.000 mm</a:t>
            </a:r>
          </a:p>
          <a:p>
            <a:r>
              <a:rPr lang="de-DE" sz="1300" dirty="0" smtClean="0"/>
              <a:t>Y-Achse: 5.100 mm</a:t>
            </a:r>
          </a:p>
          <a:p>
            <a:r>
              <a:rPr lang="de-DE" sz="1300" dirty="0" smtClean="0"/>
              <a:t>Z-Achse: 1.800 mm</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r>
              <a:rPr lang="de-DE" sz="1200" dirty="0">
                <a:solidFill>
                  <a:schemeClr val="bg1">
                    <a:lumMod val="50000"/>
                  </a:schemeClr>
                </a:solidFill>
                <a:latin typeface="Arial" panose="020B0604020202020204" pitchFamily="34" charset="0"/>
                <a:cs typeface="Arial" panose="020B0604020202020204" pitchFamily="34" charset="0"/>
              </a:rPr>
              <a:t>HSK 100 A  </a:t>
            </a: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36.000 Beschleunigung in m/s: 2,0</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bis </a:t>
            </a:r>
            <a:r>
              <a:rPr lang="de-DE" sz="1200" dirty="0" smtClean="0">
                <a:solidFill>
                  <a:schemeClr val="bg1">
                    <a:lumMod val="50000"/>
                  </a:schemeClr>
                </a:solidFill>
                <a:latin typeface="Arial" panose="020B0604020202020204" pitchFamily="34" charset="0"/>
                <a:cs typeface="Arial" panose="020B0604020202020204" pitchFamily="34" charset="0"/>
              </a:rPr>
              <a:t>100</a:t>
            </a:r>
            <a:endParaRPr lang="de-DE" sz="1200"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a:t>
            </a:r>
            <a:r>
              <a:rPr lang="de-DE" sz="1200" dirty="0" smtClean="0">
                <a:solidFill>
                  <a:schemeClr val="bg1">
                    <a:lumMod val="50000"/>
                  </a:schemeClr>
                </a:solidFill>
                <a:latin typeface="Arial" panose="020B0604020202020204" pitchFamily="34" charset="0"/>
                <a:cs typeface="Arial" panose="020B0604020202020204" pitchFamily="34" charset="0"/>
              </a:rPr>
              <a:t>5.000</a:t>
            </a:r>
            <a:endParaRPr lang="de-DE" sz="1200" dirty="0">
              <a:solidFill>
                <a:schemeClr val="bg1">
                  <a:lumMod val="50000"/>
                </a:schemeClr>
              </a:solidFill>
              <a:latin typeface="Arial" panose="020B0604020202020204" pitchFamily="34" charset="0"/>
              <a:cs typeface="Arial" panose="020B0604020202020204" pitchFamily="34" charset="0"/>
            </a:endParaRPr>
          </a:p>
        </p:txBody>
      </p:sp>
      <p:pic>
        <p:nvPicPr>
          <p:cNvPr id="13" name="Picture 2" descr="G:\MSOFFICE\MARKETING\16_Renderings\Maschinen\2017\12_PB4000LG_17.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203598"/>
            <a:ext cx="3721122" cy="26314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platzhalter 3"/>
          <p:cNvSpPr txBox="1">
            <a:spLocks/>
          </p:cNvSpPr>
          <p:nvPr/>
        </p:nvSpPr>
        <p:spPr>
          <a:xfrm>
            <a:off x="3606492" y="2465908"/>
            <a:ext cx="3547016"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Ausführungen</a:t>
            </a:r>
          </a:p>
          <a:p>
            <a:pPr marL="285750" indent="-285750">
              <a:buFont typeface="Arial" panose="020B0604020202020204" pitchFamily="34" charset="0"/>
              <a:buChar char="•"/>
            </a:pPr>
            <a:r>
              <a:rPr lang="de-DE" sz="1300" dirty="0" smtClean="0"/>
              <a:t>Fräsmaschine</a:t>
            </a:r>
          </a:p>
          <a:p>
            <a:pPr marL="285750" indent="-285750">
              <a:buFont typeface="Arial" panose="020B0604020202020204" pitchFamily="34" charset="0"/>
              <a:buChar char="•"/>
            </a:pPr>
            <a:r>
              <a:rPr lang="de-DE" sz="1300" dirty="0" smtClean="0"/>
              <a:t>Dreh-/ Fräsmaschine</a:t>
            </a:r>
          </a:p>
          <a:p>
            <a:pPr marL="285750" indent="-285750">
              <a:buFont typeface="Arial" panose="020B0604020202020204" pitchFamily="34" charset="0"/>
              <a:buChar char="•"/>
            </a:pPr>
            <a:r>
              <a:rPr lang="de-DE" sz="1300" dirty="0" smtClean="0"/>
              <a:t>Kopfwechselmaschine</a:t>
            </a:r>
          </a:p>
          <a:p>
            <a:endParaRPr lang="de-DE" sz="1100" dirty="0"/>
          </a:p>
        </p:txBody>
      </p:sp>
    </p:spTree>
    <p:extLst>
      <p:ext uri="{BB962C8B-B14F-4D97-AF65-F5344CB8AC3E}">
        <p14:creationId xmlns:p14="http://schemas.microsoft.com/office/powerpoint/2010/main" val="96991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a:t>PowerBridge</a:t>
            </a:r>
            <a:r>
              <a:rPr lang="de-DE" dirty="0"/>
              <a:t> 4000 High </a:t>
            </a:r>
            <a:r>
              <a:rPr lang="de-DE" dirty="0" err="1"/>
              <a:t>Gantry</a:t>
            </a:r>
            <a:r>
              <a:rPr lang="de-DE" dirty="0"/>
              <a:t> – Modular. Universell. Kraftvoll.</a:t>
            </a:r>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Portalmaschinen</a:t>
            </a:r>
            <a:endParaRPr lang="de-DE" dirty="0"/>
          </a:p>
        </p:txBody>
      </p:sp>
      <p:sp>
        <p:nvSpPr>
          <p:cNvPr id="9" name="Textplatzhalter 3"/>
          <p:cNvSpPr txBox="1">
            <a:spLocks/>
          </p:cNvSpPr>
          <p:nvPr/>
        </p:nvSpPr>
        <p:spPr>
          <a:xfrm>
            <a:off x="448920" y="1419622"/>
            <a:ext cx="2573442"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50.000 mm</a:t>
            </a:r>
          </a:p>
          <a:p>
            <a:r>
              <a:rPr lang="de-DE" sz="1300" dirty="0" smtClean="0"/>
              <a:t>Y-Achse: 5.100 mm</a:t>
            </a:r>
          </a:p>
          <a:p>
            <a:r>
              <a:rPr lang="de-DE" sz="1300" dirty="0" smtClean="0"/>
              <a:t>Z-Achse: 1.800 mm</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r>
              <a:rPr lang="de-DE" sz="1200" dirty="0">
                <a:solidFill>
                  <a:schemeClr val="bg1">
                    <a:lumMod val="50000"/>
                  </a:schemeClr>
                </a:solidFill>
                <a:latin typeface="Arial" panose="020B0604020202020204" pitchFamily="34" charset="0"/>
                <a:cs typeface="Arial" panose="020B0604020202020204" pitchFamily="34" charset="0"/>
              </a:rPr>
              <a:t>HSK 100 A  </a:t>
            </a: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36.000 Beschleunigung in m/s: 2,0</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bis </a:t>
            </a:r>
            <a:r>
              <a:rPr lang="de-DE" sz="1200" dirty="0" smtClean="0">
                <a:solidFill>
                  <a:schemeClr val="bg1">
                    <a:lumMod val="50000"/>
                  </a:schemeClr>
                </a:solidFill>
                <a:latin typeface="Arial" panose="020B0604020202020204" pitchFamily="34" charset="0"/>
                <a:cs typeface="Arial" panose="020B0604020202020204" pitchFamily="34" charset="0"/>
              </a:rPr>
              <a:t>100</a:t>
            </a:r>
            <a:endParaRPr lang="de-DE" sz="1200"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a:t>
            </a:r>
            <a:r>
              <a:rPr lang="de-DE" sz="1200" dirty="0" smtClean="0">
                <a:solidFill>
                  <a:schemeClr val="bg1">
                    <a:lumMod val="50000"/>
                  </a:schemeClr>
                </a:solidFill>
                <a:latin typeface="Arial" panose="020B0604020202020204" pitchFamily="34" charset="0"/>
                <a:cs typeface="Arial" panose="020B0604020202020204" pitchFamily="34" charset="0"/>
              </a:rPr>
              <a:t>5.000</a:t>
            </a:r>
            <a:endParaRPr lang="de-DE" sz="1200" dirty="0">
              <a:solidFill>
                <a:schemeClr val="bg1">
                  <a:lumMod val="50000"/>
                </a:schemeClr>
              </a:solidFill>
              <a:latin typeface="Arial" panose="020B0604020202020204" pitchFamily="34" charset="0"/>
              <a:cs typeface="Arial" panose="020B0604020202020204" pitchFamily="34" charset="0"/>
            </a:endParaRPr>
          </a:p>
        </p:txBody>
      </p:sp>
      <p:pic>
        <p:nvPicPr>
          <p:cNvPr id="15" name="Picture 2" descr="G:\MSOFFICE\MARKETING\16_Renderings\Maschinen\2017\13_PB4000HG_17.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182265"/>
            <a:ext cx="3461020" cy="24474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platzhalter 3"/>
          <p:cNvSpPr txBox="1">
            <a:spLocks/>
          </p:cNvSpPr>
          <p:nvPr/>
        </p:nvSpPr>
        <p:spPr>
          <a:xfrm>
            <a:off x="3606492" y="2465908"/>
            <a:ext cx="3547016"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Ausführungen</a:t>
            </a:r>
          </a:p>
          <a:p>
            <a:pPr marL="285750" indent="-285750">
              <a:buFont typeface="Arial" panose="020B0604020202020204" pitchFamily="34" charset="0"/>
              <a:buChar char="•"/>
            </a:pPr>
            <a:r>
              <a:rPr lang="de-DE" sz="1300" dirty="0" smtClean="0"/>
              <a:t>Fräsmaschine</a:t>
            </a:r>
          </a:p>
          <a:p>
            <a:pPr marL="285750" indent="-285750">
              <a:buFont typeface="Arial" panose="020B0604020202020204" pitchFamily="34" charset="0"/>
              <a:buChar char="•"/>
            </a:pPr>
            <a:r>
              <a:rPr lang="de-DE" sz="1300" dirty="0" smtClean="0"/>
              <a:t>Dreh-/ Fräsmaschine</a:t>
            </a:r>
          </a:p>
          <a:p>
            <a:pPr marL="285750" indent="-285750">
              <a:buFont typeface="Arial" panose="020B0604020202020204" pitchFamily="34" charset="0"/>
              <a:buChar char="•"/>
            </a:pPr>
            <a:r>
              <a:rPr lang="de-DE" sz="1300" dirty="0" smtClean="0"/>
              <a:t>Kopfwechselmaschine</a:t>
            </a:r>
          </a:p>
          <a:p>
            <a:endParaRPr lang="de-DE" sz="1100" dirty="0"/>
          </a:p>
        </p:txBody>
      </p:sp>
    </p:spTree>
    <p:extLst>
      <p:ext uri="{BB962C8B-B14F-4D97-AF65-F5344CB8AC3E}">
        <p14:creationId xmlns:p14="http://schemas.microsoft.com/office/powerpoint/2010/main" val="1812422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i="1" u="sng" dirty="0" smtClean="0"/>
              <a:t>Optionen</a:t>
            </a:r>
            <a:endParaRPr lang="de-DE" i="1" u="sng"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Bearbeitungszentren</a:t>
            </a:r>
            <a:endParaRPr lang="de-DE" dirty="0"/>
          </a:p>
        </p:txBody>
      </p:sp>
      <p:sp>
        <p:nvSpPr>
          <p:cNvPr id="7" name="Textfeld 6"/>
          <p:cNvSpPr txBox="1"/>
          <p:nvPr/>
        </p:nvSpPr>
        <p:spPr>
          <a:xfrm>
            <a:off x="552314" y="1347614"/>
            <a:ext cx="230425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Fräskopfe</a:t>
            </a:r>
          </a:p>
          <a:p>
            <a:pPr marL="171450" indent="-171450">
              <a:buFont typeface="Arial" panose="020B0604020202020204" pitchFamily="34" charset="0"/>
              <a:buChar char="•"/>
            </a:pPr>
            <a:r>
              <a:rPr lang="de-DE" sz="1200" dirty="0">
                <a:solidFill>
                  <a:schemeClr val="bg1">
                    <a:lumMod val="50000"/>
                  </a:schemeClr>
                </a:solidFill>
                <a:latin typeface="Arial" panose="020B0604020202020204" pitchFamily="34" charset="0"/>
                <a:cs typeface="Arial" panose="020B0604020202020204" pitchFamily="34" charset="0"/>
              </a:rPr>
              <a:t>Universalfräsköpfe</a:t>
            </a:r>
          </a:p>
          <a:p>
            <a:pPr marL="171450" indent="-171450">
              <a:buFont typeface="Arial" panose="020B0604020202020204" pitchFamily="34" charset="0"/>
              <a:buChar char="•"/>
            </a:pPr>
            <a:r>
              <a:rPr lang="de-DE" sz="1200" dirty="0">
                <a:solidFill>
                  <a:schemeClr val="bg1">
                    <a:lumMod val="50000"/>
                  </a:schemeClr>
                </a:solidFill>
                <a:latin typeface="Arial" panose="020B0604020202020204" pitchFamily="34" charset="0"/>
                <a:cs typeface="Arial" panose="020B0604020202020204" pitchFamily="34" charset="0"/>
              </a:rPr>
              <a:t>Gabelfräsköpfe</a:t>
            </a:r>
          </a:p>
        </p:txBody>
      </p:sp>
      <p:sp>
        <p:nvSpPr>
          <p:cNvPr id="8" name="Textfeld 7"/>
          <p:cNvSpPr txBox="1"/>
          <p:nvPr/>
        </p:nvSpPr>
        <p:spPr>
          <a:xfrm>
            <a:off x="539552" y="2355726"/>
            <a:ext cx="2304256" cy="1015663"/>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Werkstückhandling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Aufspannplatte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Rundtisch(e)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Drehtisch(e)</a:t>
            </a:r>
          </a:p>
          <a:p>
            <a:pPr marL="171450" indent="-171450">
              <a:buFont typeface="Arial" panose="020B0604020202020204" pitchFamily="34" charset="0"/>
              <a:buChar char="•"/>
            </a:pPr>
            <a:r>
              <a:rPr lang="de-DE" sz="1200" dirty="0" err="1" smtClean="0">
                <a:solidFill>
                  <a:schemeClr val="bg1">
                    <a:lumMod val="50000"/>
                  </a:schemeClr>
                </a:solidFill>
                <a:latin typeface="Arial" panose="020B0604020202020204" pitchFamily="34" charset="0"/>
                <a:cs typeface="Arial" panose="020B0604020202020204" pitchFamily="34" charset="0"/>
              </a:rPr>
              <a:t>Palettenwechsler</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9" name="Textfeld 8"/>
          <p:cNvSpPr txBox="1"/>
          <p:nvPr/>
        </p:nvSpPr>
        <p:spPr>
          <a:xfrm>
            <a:off x="2771800" y="1524729"/>
            <a:ext cx="2304256" cy="830997"/>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Werkzeughandling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Werkzeugwechsler</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Werkzeugmagazin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Werkzeugbeladestation</a:t>
            </a:r>
          </a:p>
        </p:txBody>
      </p:sp>
      <p:sp>
        <p:nvSpPr>
          <p:cNvPr id="10" name="Textfeld 9"/>
          <p:cNvSpPr txBox="1"/>
          <p:nvPr/>
        </p:nvSpPr>
        <p:spPr>
          <a:xfrm>
            <a:off x="2771800" y="3048223"/>
            <a:ext cx="2304256" cy="646331"/>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Steuerung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Heidenhain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Siemens</a:t>
            </a:r>
          </a:p>
        </p:txBody>
      </p:sp>
      <p:sp>
        <p:nvSpPr>
          <p:cNvPr id="11" name="Textfeld 10"/>
          <p:cNvSpPr txBox="1"/>
          <p:nvPr/>
        </p:nvSpPr>
        <p:spPr>
          <a:xfrm>
            <a:off x="552314" y="3789129"/>
            <a:ext cx="5243822" cy="646331"/>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Zubehör</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smtClean="0">
                <a:solidFill>
                  <a:schemeClr val="bg1">
                    <a:lumMod val="50000"/>
                  </a:schemeClr>
                </a:solidFill>
                <a:latin typeface="Arial" panose="020B0604020202020204" pitchFamily="34" charset="0"/>
                <a:cs typeface="Arial" panose="020B0604020202020204" pitchFamily="34" charset="0"/>
              </a:rPr>
              <a:t>Unser umfangreiches Zubehörprogramm stellen wir Ihnen gerne in einem persönlichen Gespräch vor.</a:t>
            </a:r>
          </a:p>
        </p:txBody>
      </p:sp>
      <p:pic>
        <p:nvPicPr>
          <p:cNvPr id="2050" name="Picture 2" descr="G:\MSOFFICE\MARKETING\16_Renderings\Maschinen\2017\02_US3000_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9746" y="1481705"/>
            <a:ext cx="3238991" cy="229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55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„Maschinenbau ganz groß.“ </a:t>
            </a:r>
            <a:endParaRPr lang="de-DE" dirty="0"/>
          </a:p>
        </p:txBody>
      </p:sp>
      <p:sp>
        <p:nvSpPr>
          <p:cNvPr id="3" name="Textplatzhalter 2"/>
          <p:cNvSpPr>
            <a:spLocks noGrp="1"/>
          </p:cNvSpPr>
          <p:nvPr>
            <p:ph type="body" sz="quarter" idx="16"/>
          </p:nvPr>
        </p:nvSpPr>
        <p:spPr/>
        <p:txBody>
          <a:bodyPr/>
          <a:lstStyle/>
          <a:p>
            <a:r>
              <a:rPr lang="de-DE" dirty="0" smtClean="0"/>
              <a:t>SHW Werkzeugmaschinen GmbH</a:t>
            </a:r>
          </a:p>
          <a:p>
            <a:r>
              <a:rPr lang="de-DE" dirty="0" smtClean="0"/>
              <a:t>Maschinen </a:t>
            </a:r>
            <a:r>
              <a:rPr lang="de-DE" dirty="0" smtClean="0"/>
              <a:t>Portfolio</a:t>
            </a:r>
          </a:p>
          <a:p>
            <a:r>
              <a:rPr lang="de-DE" dirty="0" smtClean="0"/>
              <a:t>Fräsköpfe</a:t>
            </a:r>
          </a:p>
          <a:p>
            <a:r>
              <a:rPr lang="de-DE" dirty="0" smtClean="0"/>
              <a:t>Technologie</a:t>
            </a:r>
          </a:p>
          <a:p>
            <a:r>
              <a:rPr lang="de-DE" dirty="0" smtClean="0"/>
              <a:t>Branchen</a:t>
            </a:r>
          </a:p>
          <a:p>
            <a:r>
              <a:rPr lang="de-DE" dirty="0" smtClean="0"/>
              <a:t>Referenzen</a:t>
            </a:r>
          </a:p>
          <a:p>
            <a:r>
              <a:rPr lang="de-DE" dirty="0" smtClean="0"/>
              <a:t>SHW </a:t>
            </a:r>
            <a:r>
              <a:rPr lang="de-DE" dirty="0" smtClean="0"/>
              <a:t>Service</a:t>
            </a:r>
          </a:p>
          <a:p>
            <a:r>
              <a:rPr lang="de-DE" dirty="0"/>
              <a:t>SHW Bearbeitungstechnik</a:t>
            </a:r>
          </a:p>
          <a:p>
            <a:endParaRPr lang="de-DE" dirty="0" smtClean="0"/>
          </a:p>
          <a:p>
            <a:endParaRPr lang="de-DE" dirty="0"/>
          </a:p>
        </p:txBody>
      </p:sp>
      <p:sp>
        <p:nvSpPr>
          <p:cNvPr id="5" name="Titel 4"/>
          <p:cNvSpPr>
            <a:spLocks noGrp="1"/>
          </p:cNvSpPr>
          <p:nvPr>
            <p:ph type="title"/>
          </p:nvPr>
        </p:nvSpPr>
        <p:spPr/>
        <p:txBody>
          <a:bodyPr/>
          <a:lstStyle/>
          <a:p>
            <a:r>
              <a:rPr lang="de-DE" dirty="0" smtClean="0"/>
              <a:t>Inhalt</a:t>
            </a:r>
            <a:endParaRPr lang="de-DE" dirty="0"/>
          </a:p>
        </p:txBody>
      </p:sp>
      <p:pic>
        <p:nvPicPr>
          <p:cNvPr id="6" name="Bildplatzhalter 7"/>
          <p:cNvPicPr>
            <a:picLocks noGrp="1" noChangeAspect="1"/>
          </p:cNvPicPr>
          <p:nvPr>
            <p:ph type="pic" sz="quarter" idx="17"/>
          </p:nvPr>
        </p:nvPicPr>
        <p:blipFill rotWithShape="1">
          <a:blip r:embed="rId2" cstate="print">
            <a:extLst>
              <a:ext uri="{28A0092B-C50C-407E-A947-70E740481C1C}">
                <a14:useLocalDpi xmlns:a14="http://schemas.microsoft.com/office/drawing/2010/main" val="0"/>
              </a:ext>
            </a:extLst>
          </a:blip>
          <a:srcRect t="16848" b="16848"/>
          <a:stretch/>
        </p:blipFill>
        <p:spPr/>
      </p:pic>
    </p:spTree>
    <p:extLst>
      <p:ext uri="{BB962C8B-B14F-4D97-AF65-F5344CB8AC3E}">
        <p14:creationId xmlns:p14="http://schemas.microsoft.com/office/powerpoint/2010/main" val="2047677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a:xfrm>
            <a:off x="467544" y="915566"/>
            <a:ext cx="6264695" cy="288032"/>
          </a:xfrm>
        </p:spPr>
        <p:txBody>
          <a:bodyPr/>
          <a:lstStyle/>
          <a:p>
            <a:r>
              <a:rPr lang="de-DE" i="1" u="sng" dirty="0" smtClean="0"/>
              <a:t>Optionen</a:t>
            </a:r>
            <a:endParaRPr lang="de-DE" i="1" u="sng"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err="1" smtClean="0"/>
              <a:t>PowerSpeed</a:t>
            </a:r>
            <a:r>
              <a:rPr lang="de-DE" dirty="0" smtClean="0"/>
              <a:t> – Baureihen </a:t>
            </a:r>
            <a:endParaRPr lang="de-DE" dirty="0"/>
          </a:p>
        </p:txBody>
      </p:sp>
      <p:sp>
        <p:nvSpPr>
          <p:cNvPr id="7" name="Textfeld 6"/>
          <p:cNvSpPr txBox="1"/>
          <p:nvPr/>
        </p:nvSpPr>
        <p:spPr>
          <a:xfrm>
            <a:off x="582014" y="1352636"/>
            <a:ext cx="2304256" cy="1200329"/>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Fräskopfe</a:t>
            </a:r>
          </a:p>
          <a:p>
            <a:pPr marL="171450" indent="-171450">
              <a:buFont typeface="Arial" panose="020B0604020202020204" pitchFamily="34" charset="0"/>
              <a:buChar char="•"/>
            </a:pPr>
            <a:r>
              <a:rPr lang="de-DE" sz="1200" dirty="0">
                <a:solidFill>
                  <a:schemeClr val="bg1">
                    <a:lumMod val="50000"/>
                  </a:schemeClr>
                </a:solidFill>
                <a:latin typeface="Arial" panose="020B0604020202020204" pitchFamily="34" charset="0"/>
                <a:cs typeface="Arial" panose="020B0604020202020204" pitchFamily="34" charset="0"/>
              </a:rPr>
              <a:t>Universalfräsköpfe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Gabelfräsköpfe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Horizontalfräsköpfe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Winkelfräsköpfe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Sonderfräsköpfe</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8" name="Textfeld 7"/>
          <p:cNvSpPr txBox="1"/>
          <p:nvPr/>
        </p:nvSpPr>
        <p:spPr>
          <a:xfrm>
            <a:off x="3067408" y="2499742"/>
            <a:ext cx="2304256" cy="1384995"/>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Werkstückhandling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Aufspannplatte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Rundtisch(e)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Rundtisch(e) mit Querachse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Drehtisch(e)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Wendespanner</a:t>
            </a:r>
          </a:p>
          <a:p>
            <a:pPr marL="171450" indent="-171450">
              <a:buFont typeface="Arial" panose="020B0604020202020204" pitchFamily="34" charset="0"/>
              <a:buChar char="•"/>
            </a:pPr>
            <a:r>
              <a:rPr lang="de-DE" sz="1200" dirty="0" err="1" smtClean="0">
                <a:solidFill>
                  <a:schemeClr val="bg1">
                    <a:lumMod val="50000"/>
                  </a:schemeClr>
                </a:solidFill>
                <a:latin typeface="Arial" panose="020B0604020202020204" pitchFamily="34" charset="0"/>
                <a:cs typeface="Arial" panose="020B0604020202020204" pitchFamily="34" charset="0"/>
              </a:rPr>
              <a:t>Palettenwechsler</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9" name="Textfeld 8"/>
          <p:cNvSpPr txBox="1"/>
          <p:nvPr/>
        </p:nvSpPr>
        <p:spPr>
          <a:xfrm>
            <a:off x="3067408" y="1352636"/>
            <a:ext cx="2304256" cy="1015663"/>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Werkzeughandling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Werkzeugwechsler</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Werkzeugmagazin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Werkzeugbeladestation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a:t>
            </a:r>
            <a:r>
              <a:rPr lang="de-DE" sz="1200" dirty="0" err="1" smtClean="0">
                <a:solidFill>
                  <a:schemeClr val="bg1">
                    <a:lumMod val="50000"/>
                  </a:schemeClr>
                </a:solidFill>
                <a:latin typeface="Arial" panose="020B0604020202020204" pitchFamily="34" charset="0"/>
                <a:cs typeface="Arial" panose="020B0604020202020204" pitchFamily="34" charset="0"/>
              </a:rPr>
              <a:t>PickUp</a:t>
            </a:r>
            <a:endParaRPr lang="de-DE" sz="1200" dirty="0" smtClean="0">
              <a:solidFill>
                <a:schemeClr val="bg1">
                  <a:lumMod val="50000"/>
                </a:schemeClr>
              </a:solidFill>
              <a:latin typeface="Arial" panose="020B0604020202020204" pitchFamily="34" charset="0"/>
              <a:cs typeface="Arial" panose="020B0604020202020204" pitchFamily="34" charset="0"/>
            </a:endParaRPr>
          </a:p>
        </p:txBody>
      </p:sp>
      <p:sp>
        <p:nvSpPr>
          <p:cNvPr id="10" name="Textfeld 9"/>
          <p:cNvSpPr txBox="1"/>
          <p:nvPr/>
        </p:nvSpPr>
        <p:spPr>
          <a:xfrm>
            <a:off x="552314" y="2725056"/>
            <a:ext cx="2304256" cy="646331"/>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Steuerung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Heidenhain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Siemens</a:t>
            </a:r>
          </a:p>
        </p:txBody>
      </p:sp>
      <p:sp>
        <p:nvSpPr>
          <p:cNvPr id="11" name="Textfeld 10"/>
          <p:cNvSpPr txBox="1"/>
          <p:nvPr/>
        </p:nvSpPr>
        <p:spPr>
          <a:xfrm>
            <a:off x="552314" y="3789129"/>
            <a:ext cx="5243822" cy="646331"/>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Zubehör</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smtClean="0">
                <a:solidFill>
                  <a:schemeClr val="bg1">
                    <a:lumMod val="50000"/>
                  </a:schemeClr>
                </a:solidFill>
                <a:latin typeface="Arial" panose="020B0604020202020204" pitchFamily="34" charset="0"/>
                <a:cs typeface="Arial" panose="020B0604020202020204" pitchFamily="34" charset="0"/>
              </a:rPr>
              <a:t>Unser umfangreiches Zubehörprogramm stellen wir Ihnen gerne in einem persönlichen Gespräch vor.</a:t>
            </a:r>
          </a:p>
        </p:txBody>
      </p:sp>
      <p:pic>
        <p:nvPicPr>
          <p:cNvPr id="3074" name="Picture 2" descr="G:\MSOFFICE\MARKETING\16_Renderings\Maschinen\2017\06_PS2000_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635646"/>
            <a:ext cx="3775680" cy="266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146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a:xfrm>
            <a:off x="467544" y="915566"/>
            <a:ext cx="6264695" cy="288032"/>
          </a:xfrm>
        </p:spPr>
        <p:txBody>
          <a:bodyPr/>
          <a:lstStyle/>
          <a:p>
            <a:r>
              <a:rPr lang="de-DE" i="1" u="sng" dirty="0" smtClean="0"/>
              <a:t>Optionen</a:t>
            </a:r>
            <a:endParaRPr lang="de-DE" i="1" u="sng"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err="1" smtClean="0"/>
              <a:t>UniForce</a:t>
            </a:r>
            <a:r>
              <a:rPr lang="de-DE" dirty="0" smtClean="0"/>
              <a:t>/</a:t>
            </a:r>
            <a:r>
              <a:rPr lang="de-DE" dirty="0" err="1" smtClean="0"/>
              <a:t>PowerForce</a:t>
            </a:r>
            <a:r>
              <a:rPr lang="de-DE" dirty="0" smtClean="0"/>
              <a:t> – Baureihen </a:t>
            </a:r>
            <a:endParaRPr lang="de-DE" dirty="0"/>
          </a:p>
        </p:txBody>
      </p:sp>
      <p:sp>
        <p:nvSpPr>
          <p:cNvPr id="7" name="Textfeld 6"/>
          <p:cNvSpPr txBox="1"/>
          <p:nvPr/>
        </p:nvSpPr>
        <p:spPr>
          <a:xfrm>
            <a:off x="582014" y="1352636"/>
            <a:ext cx="2304256" cy="1200329"/>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Fräskopfe</a:t>
            </a:r>
          </a:p>
          <a:p>
            <a:pPr marL="171450" indent="-171450">
              <a:buFont typeface="Arial" panose="020B0604020202020204" pitchFamily="34" charset="0"/>
              <a:buChar char="•"/>
            </a:pPr>
            <a:r>
              <a:rPr lang="de-DE" sz="1200" dirty="0">
                <a:solidFill>
                  <a:schemeClr val="bg1">
                    <a:lumMod val="50000"/>
                  </a:schemeClr>
                </a:solidFill>
                <a:latin typeface="Arial" panose="020B0604020202020204" pitchFamily="34" charset="0"/>
                <a:cs typeface="Arial" panose="020B0604020202020204" pitchFamily="34" charset="0"/>
              </a:rPr>
              <a:t>Universalfräsköpfe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Gabelfräsköpfe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Horizontalfräsköpfe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Winkelfräsköpfe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Sonderfräsköpfe</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8" name="Textfeld 7"/>
          <p:cNvSpPr txBox="1"/>
          <p:nvPr/>
        </p:nvSpPr>
        <p:spPr>
          <a:xfrm>
            <a:off x="3067408" y="2499742"/>
            <a:ext cx="2304256" cy="1200329"/>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Werkstückhandling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Aufspannplatte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Rundtisch(e)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Rundtisch(e) mit Querachse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Drehtisch(e)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Wendespanner</a:t>
            </a:r>
          </a:p>
        </p:txBody>
      </p:sp>
      <p:sp>
        <p:nvSpPr>
          <p:cNvPr id="9" name="Textfeld 8"/>
          <p:cNvSpPr txBox="1"/>
          <p:nvPr/>
        </p:nvSpPr>
        <p:spPr>
          <a:xfrm>
            <a:off x="3067408" y="1352636"/>
            <a:ext cx="2304256" cy="1015663"/>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Werkzeughandling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Werkzeugwechsler</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Werkzeugmagazin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Werkzeugbeladestation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a:t>
            </a:r>
            <a:r>
              <a:rPr lang="de-DE" sz="1200" dirty="0" err="1" smtClean="0">
                <a:solidFill>
                  <a:schemeClr val="bg1">
                    <a:lumMod val="50000"/>
                  </a:schemeClr>
                </a:solidFill>
                <a:latin typeface="Arial" panose="020B0604020202020204" pitchFamily="34" charset="0"/>
                <a:cs typeface="Arial" panose="020B0604020202020204" pitchFamily="34" charset="0"/>
              </a:rPr>
              <a:t>PickUp</a:t>
            </a:r>
            <a:endParaRPr lang="de-DE" sz="1200" dirty="0" smtClean="0">
              <a:solidFill>
                <a:schemeClr val="bg1">
                  <a:lumMod val="50000"/>
                </a:schemeClr>
              </a:solidFill>
              <a:latin typeface="Arial" panose="020B0604020202020204" pitchFamily="34" charset="0"/>
              <a:cs typeface="Arial" panose="020B0604020202020204" pitchFamily="34" charset="0"/>
            </a:endParaRPr>
          </a:p>
        </p:txBody>
      </p:sp>
      <p:sp>
        <p:nvSpPr>
          <p:cNvPr id="10" name="Textfeld 9"/>
          <p:cNvSpPr txBox="1"/>
          <p:nvPr/>
        </p:nvSpPr>
        <p:spPr>
          <a:xfrm>
            <a:off x="552314" y="2725056"/>
            <a:ext cx="2304256" cy="646331"/>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Steuerung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Heidenhain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Siemens</a:t>
            </a:r>
          </a:p>
        </p:txBody>
      </p:sp>
      <p:sp>
        <p:nvSpPr>
          <p:cNvPr id="11" name="Textfeld 10"/>
          <p:cNvSpPr txBox="1"/>
          <p:nvPr/>
        </p:nvSpPr>
        <p:spPr>
          <a:xfrm>
            <a:off x="552314" y="3789129"/>
            <a:ext cx="5243822" cy="646331"/>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Zubehör</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smtClean="0">
                <a:solidFill>
                  <a:schemeClr val="bg1">
                    <a:lumMod val="50000"/>
                  </a:schemeClr>
                </a:solidFill>
                <a:latin typeface="Arial" panose="020B0604020202020204" pitchFamily="34" charset="0"/>
                <a:cs typeface="Arial" panose="020B0604020202020204" pitchFamily="34" charset="0"/>
              </a:rPr>
              <a:t>Unser umfangreiches Zubehörprogramm stellen wir Ihnen gerne in einem persönlichen Gespräch vor.</a:t>
            </a:r>
          </a:p>
        </p:txBody>
      </p:sp>
      <p:pic>
        <p:nvPicPr>
          <p:cNvPr id="4098" name="Picture 2" descr="G:\MSOFFICE\MARKETING\16_Renderings\Maschinen\2017\09_UF4000_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190708"/>
            <a:ext cx="3852769" cy="272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754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a:xfrm>
            <a:off x="467544" y="915566"/>
            <a:ext cx="6264695" cy="288032"/>
          </a:xfrm>
        </p:spPr>
        <p:txBody>
          <a:bodyPr/>
          <a:lstStyle/>
          <a:p>
            <a:r>
              <a:rPr lang="de-DE" i="1" u="sng" dirty="0" smtClean="0"/>
              <a:t>Optionen</a:t>
            </a:r>
            <a:endParaRPr lang="de-DE" i="1" u="sng"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Portalmaschinen</a:t>
            </a:r>
            <a:endParaRPr lang="de-DE" dirty="0"/>
          </a:p>
        </p:txBody>
      </p:sp>
      <p:sp>
        <p:nvSpPr>
          <p:cNvPr id="7" name="Textfeld 6"/>
          <p:cNvSpPr txBox="1"/>
          <p:nvPr/>
        </p:nvSpPr>
        <p:spPr>
          <a:xfrm>
            <a:off x="582014" y="1352636"/>
            <a:ext cx="2304256" cy="1200329"/>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Fräskopfe</a:t>
            </a:r>
          </a:p>
          <a:p>
            <a:pPr marL="171450" indent="-171450">
              <a:buFont typeface="Arial" panose="020B0604020202020204" pitchFamily="34" charset="0"/>
              <a:buChar char="•"/>
            </a:pPr>
            <a:r>
              <a:rPr lang="de-DE" sz="1200" dirty="0">
                <a:solidFill>
                  <a:schemeClr val="bg1">
                    <a:lumMod val="50000"/>
                  </a:schemeClr>
                </a:solidFill>
                <a:latin typeface="Arial" panose="020B0604020202020204" pitchFamily="34" charset="0"/>
                <a:cs typeface="Arial" panose="020B0604020202020204" pitchFamily="34" charset="0"/>
              </a:rPr>
              <a:t>Universalfräsköpfe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Gabelfräsköpfe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Horizontalfräsköpfe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Winkelfräsköpfe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Sonderfräsköpfe</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8" name="Textfeld 7"/>
          <p:cNvSpPr txBox="1"/>
          <p:nvPr/>
        </p:nvSpPr>
        <p:spPr>
          <a:xfrm>
            <a:off x="3067408" y="2499742"/>
            <a:ext cx="2304256" cy="1200329"/>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Werkstückhandling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Aufspannplatte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Rundtisch(e)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Rundtisch(e) mit Querachse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Drehtisch(e)</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Wendespanner</a:t>
            </a:r>
          </a:p>
        </p:txBody>
      </p:sp>
      <p:sp>
        <p:nvSpPr>
          <p:cNvPr id="9" name="Textfeld 8"/>
          <p:cNvSpPr txBox="1"/>
          <p:nvPr/>
        </p:nvSpPr>
        <p:spPr>
          <a:xfrm>
            <a:off x="3067408" y="1352636"/>
            <a:ext cx="2304256" cy="1015663"/>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Werkzeughandling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Werkzeugwechsler</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Werkzeugmagazin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Werkzeugbeladestation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Werkzeug-</a:t>
            </a:r>
            <a:r>
              <a:rPr lang="de-DE" sz="1200" dirty="0" err="1" smtClean="0">
                <a:solidFill>
                  <a:schemeClr val="bg1">
                    <a:lumMod val="50000"/>
                  </a:schemeClr>
                </a:solidFill>
                <a:latin typeface="Arial" panose="020B0604020202020204" pitchFamily="34" charset="0"/>
                <a:cs typeface="Arial" panose="020B0604020202020204" pitchFamily="34" charset="0"/>
              </a:rPr>
              <a:t>PickUp</a:t>
            </a:r>
            <a:endParaRPr lang="de-DE" sz="1200" dirty="0" smtClean="0">
              <a:solidFill>
                <a:schemeClr val="bg1">
                  <a:lumMod val="50000"/>
                </a:schemeClr>
              </a:solidFill>
              <a:latin typeface="Arial" panose="020B0604020202020204" pitchFamily="34" charset="0"/>
              <a:cs typeface="Arial" panose="020B0604020202020204" pitchFamily="34" charset="0"/>
            </a:endParaRPr>
          </a:p>
        </p:txBody>
      </p:sp>
      <p:sp>
        <p:nvSpPr>
          <p:cNvPr id="10" name="Textfeld 9"/>
          <p:cNvSpPr txBox="1"/>
          <p:nvPr/>
        </p:nvSpPr>
        <p:spPr>
          <a:xfrm>
            <a:off x="552314" y="2725056"/>
            <a:ext cx="2304256" cy="646331"/>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Steuerung</a:t>
            </a:r>
            <a:endParaRPr lang="de-DE" sz="1200" b="1" i="1" u="sng"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Heidenhain</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Siemens</a:t>
            </a:r>
          </a:p>
        </p:txBody>
      </p:sp>
      <p:sp>
        <p:nvSpPr>
          <p:cNvPr id="11" name="Textfeld 10"/>
          <p:cNvSpPr txBox="1"/>
          <p:nvPr/>
        </p:nvSpPr>
        <p:spPr>
          <a:xfrm>
            <a:off x="552314" y="3789129"/>
            <a:ext cx="5243822" cy="646331"/>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Zubehör</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smtClean="0">
                <a:solidFill>
                  <a:schemeClr val="bg1">
                    <a:lumMod val="50000"/>
                  </a:schemeClr>
                </a:solidFill>
                <a:latin typeface="Arial" panose="020B0604020202020204" pitchFamily="34" charset="0"/>
                <a:cs typeface="Arial" panose="020B0604020202020204" pitchFamily="34" charset="0"/>
              </a:rPr>
              <a:t>Unser umfangreiches Zubehörprogramm stellen wir Ihnen gerne in einem persönlichen Gespräch vor.</a:t>
            </a:r>
          </a:p>
        </p:txBody>
      </p:sp>
      <p:pic>
        <p:nvPicPr>
          <p:cNvPr id="5122" name="Picture 2" descr="G:\MSOFFICE\MARKETING\16_Renderings\Maschinen\2017\12_PB4000LG_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352636"/>
            <a:ext cx="4179646" cy="295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716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sz="2400" dirty="0"/>
              <a:t>„Die Lösung jeder Aufgabe beginnt im Kopf.“</a:t>
            </a:r>
          </a:p>
        </p:txBody>
      </p:sp>
      <p:sp>
        <p:nvSpPr>
          <p:cNvPr id="3" name="Bildplatzhalter 2"/>
          <p:cNvSpPr>
            <a:spLocks noGrp="1"/>
          </p:cNvSpPr>
          <p:nvPr>
            <p:ph type="pic" sz="quarter" idx="17"/>
          </p:nvPr>
        </p:nvSpPr>
        <p:spPr/>
      </p:sp>
      <p:sp>
        <p:nvSpPr>
          <p:cNvPr id="4" name="Textplatzhalter 3"/>
          <p:cNvSpPr>
            <a:spLocks noGrp="1"/>
          </p:cNvSpPr>
          <p:nvPr>
            <p:ph type="body" sz="quarter" idx="16"/>
          </p:nvPr>
        </p:nvSpPr>
        <p:spPr/>
        <p:txBody>
          <a:bodyPr/>
          <a:lstStyle/>
          <a:p>
            <a:endParaRPr lang="de-DE" dirty="0"/>
          </a:p>
        </p:txBody>
      </p:sp>
      <p:sp>
        <p:nvSpPr>
          <p:cNvPr id="5" name="Titel 4"/>
          <p:cNvSpPr>
            <a:spLocks noGrp="1"/>
          </p:cNvSpPr>
          <p:nvPr>
            <p:ph type="title"/>
          </p:nvPr>
        </p:nvSpPr>
        <p:spPr/>
        <p:txBody>
          <a:bodyPr>
            <a:noAutofit/>
          </a:bodyPr>
          <a:lstStyle/>
          <a:p>
            <a:r>
              <a:rPr lang="de-DE" sz="4000" dirty="0"/>
              <a:t>Fräsköpfe</a:t>
            </a:r>
          </a:p>
        </p:txBody>
      </p:sp>
      <p:pic>
        <p:nvPicPr>
          <p:cNvPr id="12290" name="Picture 2" descr="G:\MSOFFICE\MARKETING\16_Renderings\Fräsköpfe\Alle Frae+ƒkoepfe_bearbeit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1464262"/>
            <a:ext cx="4608512"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368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„Wir bieten den optimalen Kopf für jede Aufgabe.“</a:t>
            </a:r>
            <a:endParaRPr lang="de-DE" dirty="0"/>
          </a:p>
        </p:txBody>
      </p:sp>
      <p:sp>
        <p:nvSpPr>
          <p:cNvPr id="4" name="Textplatzhalter 3"/>
          <p:cNvSpPr>
            <a:spLocks noGrp="1"/>
          </p:cNvSpPr>
          <p:nvPr>
            <p:ph type="body" sz="quarter" idx="16"/>
          </p:nvPr>
        </p:nvSpPr>
        <p:spPr/>
        <p:txBody>
          <a:bodyPr/>
          <a:lstStyle/>
          <a:p>
            <a:r>
              <a:rPr lang="de-DE" sz="1200" b="1" i="1" u="sng" dirty="0" smtClean="0"/>
              <a:t>Kopfwechselsystem</a:t>
            </a:r>
          </a:p>
          <a:p>
            <a:endParaRPr lang="de-DE" sz="1200" b="1" i="1" u="sng" dirty="0" smtClean="0"/>
          </a:p>
          <a:p>
            <a:r>
              <a:rPr lang="de-DE" sz="1200" dirty="0" smtClean="0"/>
              <a:t>Individuelle Aufgaben benötigen universelle Lösungen. Durch unser Kopfwechselsystem erhalten Sie die notwendige Flexibilität für die Bearbeitung Ihrer Werkstücke.</a:t>
            </a:r>
          </a:p>
          <a:p>
            <a:endParaRPr lang="de-DE" sz="1200" dirty="0"/>
          </a:p>
          <a:p>
            <a:r>
              <a:rPr lang="de-DE" sz="1200" dirty="0" smtClean="0"/>
              <a:t>Unterschiedliche Fräsköpfe – an einer Maschine vereint – multiplizieren die Vielfalt Ihrer Bearbeitungsmöglichkeiten.</a:t>
            </a:r>
          </a:p>
          <a:p>
            <a:endParaRPr lang="de-DE" sz="1200" dirty="0"/>
          </a:p>
          <a:p>
            <a:r>
              <a:rPr lang="de-DE" sz="1200" dirty="0" smtClean="0"/>
              <a:t>Die Kopfwechselschnittstelle ist zusätzlich als kontinuierliche Achse ausgeführt.</a:t>
            </a:r>
            <a:endParaRPr lang="de-DE" sz="1200" dirty="0"/>
          </a:p>
        </p:txBody>
      </p:sp>
      <p:sp>
        <p:nvSpPr>
          <p:cNvPr id="5" name="Titel 4"/>
          <p:cNvSpPr>
            <a:spLocks noGrp="1"/>
          </p:cNvSpPr>
          <p:nvPr>
            <p:ph type="title"/>
          </p:nvPr>
        </p:nvSpPr>
        <p:spPr/>
        <p:txBody>
          <a:bodyPr/>
          <a:lstStyle/>
          <a:p>
            <a:r>
              <a:rPr lang="de-DE" dirty="0" smtClean="0"/>
              <a:t>Fräsköpfe</a:t>
            </a:r>
            <a:endParaRPr lang="de-DE" dirty="0"/>
          </a:p>
        </p:txBody>
      </p:sp>
      <p:pic>
        <p:nvPicPr>
          <p:cNvPr id="6" name="Picture 2" descr="G:\MSOFFICE\MARKETING\16_Renderings\Fräsköpfe\Automatischer Universalfraeskopf in orthogonaler Bauweise_FKE 6-LQ-KWS.jpg"/>
          <p:cNvPicPr>
            <a:picLocks noGrp="1" noChangeAspect="1" noChangeArrowheads="1"/>
          </p:cNvPicPr>
          <p:nvPr>
            <p:ph type="pic" sz="quarter" idx="17"/>
          </p:nvPr>
        </p:nvPicPr>
        <p:blipFill>
          <a:blip r:embed="rId2" cstate="print">
            <a:extLst>
              <a:ext uri="{28A0092B-C50C-407E-A947-70E740481C1C}">
                <a14:useLocalDpi xmlns:a14="http://schemas.microsoft.com/office/drawing/2010/main" val="0"/>
              </a:ext>
            </a:extLst>
          </a:blip>
          <a:srcRect l="14876" r="14876"/>
          <a:stretch>
            <a:fillRect/>
          </a:stretch>
        </p:blipFill>
        <p:spPr bwMode="auto">
          <a:xfrm>
            <a:off x="6000309" y="1419622"/>
            <a:ext cx="2748156"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8832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Diagonal- / </a:t>
            </a:r>
            <a:r>
              <a:rPr lang="de-DE" dirty="0" err="1" smtClean="0"/>
              <a:t>Orthogonalfräsköpf</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Fräsköpfe</a:t>
            </a:r>
            <a:endParaRPr lang="de-DE" dirty="0"/>
          </a:p>
        </p:txBody>
      </p:sp>
      <p:pic>
        <p:nvPicPr>
          <p:cNvPr id="14338" name="Picture 2" descr="G:\MSOFFICE\MARKETING\16_Renderings\Fräsköpfe\Automatischer Universalfraeskopf in orthogonaler Bauweise_FKE 5-L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2577564"/>
            <a:ext cx="2633135" cy="184319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340" y="2661592"/>
            <a:ext cx="1804958" cy="1759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platzhalter 3"/>
          <p:cNvSpPr txBox="1">
            <a:spLocks/>
          </p:cNvSpPr>
          <p:nvPr/>
        </p:nvSpPr>
        <p:spPr>
          <a:xfrm>
            <a:off x="452293" y="1347614"/>
            <a:ext cx="3547016" cy="936104"/>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Diagonalfräskopf</a:t>
            </a:r>
          </a:p>
          <a:p>
            <a:pPr marL="285750" indent="-285750">
              <a:buFont typeface="Arial" panose="020B0604020202020204" pitchFamily="34" charset="0"/>
              <a:buChar char="•"/>
            </a:pPr>
            <a:r>
              <a:rPr lang="de-DE" sz="1200" dirty="0"/>
              <a:t>i</a:t>
            </a:r>
            <a:r>
              <a:rPr lang="de-DE" sz="1200" dirty="0" smtClean="0"/>
              <a:t>ndividuelle Vorteile in der Störkontur</a:t>
            </a:r>
          </a:p>
          <a:p>
            <a:pPr marL="285750" indent="-285750">
              <a:buFont typeface="Arial" panose="020B0604020202020204" pitchFamily="34" charset="0"/>
              <a:buChar char="•"/>
            </a:pPr>
            <a:r>
              <a:rPr lang="de-DE" sz="1200" dirty="0"/>
              <a:t>v</a:t>
            </a:r>
            <a:r>
              <a:rPr lang="de-DE" sz="1200" dirty="0" smtClean="0"/>
              <a:t>ergrößerter Arbeitsbereich</a:t>
            </a:r>
          </a:p>
          <a:p>
            <a:endParaRPr lang="de-DE" sz="1100" dirty="0"/>
          </a:p>
        </p:txBody>
      </p:sp>
      <p:sp>
        <p:nvSpPr>
          <p:cNvPr id="10" name="Textplatzhalter 3"/>
          <p:cNvSpPr txBox="1">
            <a:spLocks/>
          </p:cNvSpPr>
          <p:nvPr/>
        </p:nvSpPr>
        <p:spPr>
          <a:xfrm>
            <a:off x="4572000" y="1347614"/>
            <a:ext cx="3960440" cy="1440160"/>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err="1" smtClean="0"/>
              <a:t>Orthogonalfräskopf</a:t>
            </a:r>
            <a:endParaRPr lang="de-DE" sz="1200" b="1" i="1" u="sng" dirty="0" smtClean="0"/>
          </a:p>
          <a:p>
            <a:pPr marL="285750" indent="-285750">
              <a:buFont typeface="Arial" panose="020B0604020202020204" pitchFamily="34" charset="0"/>
              <a:buChar char="•"/>
            </a:pPr>
            <a:r>
              <a:rPr lang="de-DE" sz="1200" dirty="0"/>
              <a:t>h</a:t>
            </a:r>
            <a:r>
              <a:rPr lang="de-DE" sz="1200" dirty="0" smtClean="0"/>
              <a:t>öchste Stabilität und </a:t>
            </a:r>
            <a:r>
              <a:rPr lang="de-DE" sz="1200" dirty="0" err="1" smtClean="0"/>
              <a:t>Zerspanleistung</a:t>
            </a:r>
            <a:endParaRPr lang="de-DE" sz="1200" dirty="0" smtClean="0"/>
          </a:p>
          <a:p>
            <a:pPr marL="285750" indent="-285750">
              <a:buFont typeface="Arial" panose="020B0604020202020204" pitchFamily="34" charset="0"/>
              <a:buChar char="•"/>
            </a:pPr>
            <a:r>
              <a:rPr lang="de-DE" sz="1200" dirty="0"/>
              <a:t>m</a:t>
            </a:r>
            <a:r>
              <a:rPr lang="de-DE" sz="1200" dirty="0" smtClean="0"/>
              <a:t>aximale geometrische Genauigkeit</a:t>
            </a:r>
          </a:p>
          <a:p>
            <a:pPr marL="285750" indent="-285750">
              <a:buFont typeface="Arial" panose="020B0604020202020204" pitchFamily="34" charset="0"/>
              <a:buChar char="•"/>
            </a:pPr>
            <a:r>
              <a:rPr lang="de-DE" sz="1200" dirty="0"/>
              <a:t>i</a:t>
            </a:r>
            <a:r>
              <a:rPr lang="de-DE" sz="1200" dirty="0" smtClean="0"/>
              <a:t>deal beim Dreh-Fräsen</a:t>
            </a:r>
          </a:p>
          <a:p>
            <a:pPr marL="285750" indent="-285750">
              <a:buFont typeface="Arial" panose="020B0604020202020204" pitchFamily="34" charset="0"/>
              <a:buChar char="•"/>
            </a:pPr>
            <a:r>
              <a:rPr lang="de-DE" sz="1200" dirty="0" err="1"/>
              <a:t>e</a:t>
            </a:r>
            <a:r>
              <a:rPr lang="de-DE" sz="1200" dirty="0" err="1" smtClean="0"/>
              <a:t>ingradige</a:t>
            </a:r>
            <a:r>
              <a:rPr lang="de-DE" sz="1200" dirty="0" smtClean="0"/>
              <a:t> Winkel bei </a:t>
            </a:r>
            <a:r>
              <a:rPr lang="de-DE" sz="1200" dirty="0" err="1" smtClean="0"/>
              <a:t>hirthverzahnten</a:t>
            </a:r>
            <a:r>
              <a:rPr lang="de-DE" sz="1200" dirty="0" smtClean="0"/>
              <a:t> </a:t>
            </a:r>
            <a:r>
              <a:rPr lang="de-DE" sz="1200" dirty="0" err="1" smtClean="0"/>
              <a:t>Fräskopfen</a:t>
            </a:r>
            <a:endParaRPr lang="de-DE" sz="1200" dirty="0" smtClean="0"/>
          </a:p>
          <a:p>
            <a:endParaRPr lang="de-DE" sz="1100" dirty="0"/>
          </a:p>
        </p:txBody>
      </p:sp>
    </p:spTree>
    <p:extLst>
      <p:ext uri="{BB962C8B-B14F-4D97-AF65-F5344CB8AC3E}">
        <p14:creationId xmlns:p14="http://schemas.microsoft.com/office/powerpoint/2010/main" val="525330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Diagonalfräskopf</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Fräsköpfe</a:t>
            </a:r>
            <a:endParaRPr lang="de-DE" dirty="0"/>
          </a:p>
        </p:txBody>
      </p:sp>
      <p:sp>
        <p:nvSpPr>
          <p:cNvPr id="7" name="Textplatzhalter 3"/>
          <p:cNvSpPr txBox="1">
            <a:spLocks/>
          </p:cNvSpPr>
          <p:nvPr/>
        </p:nvSpPr>
        <p:spPr>
          <a:xfrm>
            <a:off x="448920" y="1419622"/>
            <a:ext cx="3547016" cy="3456384"/>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Eckdaten:</a:t>
            </a:r>
          </a:p>
          <a:p>
            <a:pPr marL="285750" indent="-285750">
              <a:buFont typeface="Arial" panose="020B0604020202020204" pitchFamily="34" charset="0"/>
              <a:buChar char="•"/>
            </a:pPr>
            <a:r>
              <a:rPr lang="de-DE" sz="1200" dirty="0" smtClean="0"/>
              <a:t>Antriebsleistung bis zu 100 kW</a:t>
            </a:r>
          </a:p>
          <a:p>
            <a:pPr marL="285750" indent="-285750">
              <a:buFont typeface="Arial" panose="020B0604020202020204" pitchFamily="34" charset="0"/>
              <a:buChar char="•"/>
            </a:pPr>
            <a:r>
              <a:rPr lang="de-DE" sz="1200" dirty="0" smtClean="0"/>
              <a:t>Spindeldrehzahl bis zu 8.000 min-1</a:t>
            </a:r>
          </a:p>
          <a:p>
            <a:pPr marL="285750" indent="-285750">
              <a:buFont typeface="Arial" panose="020B0604020202020204" pitchFamily="34" charset="0"/>
              <a:buChar char="•"/>
            </a:pPr>
            <a:r>
              <a:rPr lang="de-DE" sz="1200" dirty="0" smtClean="0"/>
              <a:t>Drehmoment bis zu 2.300 </a:t>
            </a:r>
            <a:r>
              <a:rPr lang="de-DE" sz="1200" dirty="0" err="1" smtClean="0"/>
              <a:t>Nm</a:t>
            </a:r>
            <a:endParaRPr lang="de-DE" sz="1200" b="1" i="1" u="sng" dirty="0" smtClean="0"/>
          </a:p>
          <a:p>
            <a:r>
              <a:rPr lang="de-DE" sz="1200" b="1" i="1" u="sng" dirty="0" smtClean="0"/>
              <a:t>Schwenkbereich:</a:t>
            </a:r>
          </a:p>
          <a:p>
            <a:pPr marL="171450" indent="-171450">
              <a:buFont typeface="Arial" panose="020B0604020202020204" pitchFamily="34" charset="0"/>
              <a:buChar char="•"/>
            </a:pPr>
            <a:r>
              <a:rPr lang="de-DE" sz="1200" dirty="0" smtClean="0"/>
              <a:t>A-Achse (Fräskopfachse) 360° endlos</a:t>
            </a:r>
          </a:p>
          <a:p>
            <a:pPr marL="171450" indent="-171450">
              <a:buFont typeface="Arial" panose="020B0604020202020204" pitchFamily="34" charset="0"/>
              <a:buChar char="•"/>
            </a:pPr>
            <a:r>
              <a:rPr lang="de-DE" sz="1200" dirty="0" smtClean="0"/>
              <a:t>Teilung: 1°</a:t>
            </a:r>
          </a:p>
          <a:p>
            <a:pPr marL="171450" indent="-171450">
              <a:buFont typeface="Arial" panose="020B0604020202020204" pitchFamily="34" charset="0"/>
              <a:buChar char="•"/>
            </a:pPr>
            <a:r>
              <a:rPr lang="de-DE" sz="1200" dirty="0"/>
              <a:t>C-Achse (Fräskopfaufnahme) </a:t>
            </a:r>
            <a:r>
              <a:rPr lang="de-DE" sz="1200" dirty="0" smtClean="0"/>
              <a:t>180°</a:t>
            </a:r>
          </a:p>
          <a:p>
            <a:pPr marL="171450" indent="-171450">
              <a:buFont typeface="Arial" panose="020B0604020202020204" pitchFamily="34" charset="0"/>
              <a:buChar char="•"/>
            </a:pPr>
            <a:r>
              <a:rPr lang="de-DE" sz="1200" dirty="0" smtClean="0"/>
              <a:t>Teilung: 1°/stufenlos</a:t>
            </a:r>
            <a:endParaRPr lang="de-DE" sz="1100" dirty="0"/>
          </a:p>
          <a:p>
            <a:r>
              <a:rPr lang="de-DE" sz="1200" b="1" i="1" u="sng" dirty="0" smtClean="0"/>
              <a:t>Werkezugaufnahmen:</a:t>
            </a:r>
          </a:p>
          <a:p>
            <a:pPr marL="171450" indent="-171450">
              <a:buFont typeface="Arial" panose="020B0604020202020204" pitchFamily="34" charset="0"/>
              <a:buChar char="•"/>
            </a:pPr>
            <a:r>
              <a:rPr lang="de-DE" sz="1200" dirty="0" smtClean="0"/>
              <a:t>SK 50 BIG-PLUS</a:t>
            </a:r>
            <a:endParaRPr lang="de-DE" sz="1200" dirty="0"/>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491630"/>
            <a:ext cx="2849828" cy="277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714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Orthogonalfräskopf</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Fräsköpfe</a:t>
            </a:r>
            <a:endParaRPr lang="de-DE" dirty="0"/>
          </a:p>
        </p:txBody>
      </p:sp>
      <p:pic>
        <p:nvPicPr>
          <p:cNvPr id="7170" name="Picture 2" descr="G:\MSOFFICE\MARKETING\16_Renderings\Fräsköpfe\Automatischer Universalfraeskopf in orthogonaler Bauweise mit stufenlos positionierbarer A-Achse_FKE 5-LQ-KWS-AT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792" y="1275606"/>
            <a:ext cx="4320479" cy="3024336"/>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419622"/>
            <a:ext cx="3547016" cy="3096344"/>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Eckdaten:</a:t>
            </a:r>
          </a:p>
          <a:p>
            <a:pPr marL="285750" indent="-285750">
              <a:buFont typeface="Arial" panose="020B0604020202020204" pitchFamily="34" charset="0"/>
              <a:buChar char="•"/>
            </a:pPr>
            <a:r>
              <a:rPr lang="de-DE" sz="1200" dirty="0" smtClean="0"/>
              <a:t>Antriebsleistung bis zu 100 kW</a:t>
            </a:r>
          </a:p>
          <a:p>
            <a:pPr marL="285750" indent="-285750">
              <a:buFont typeface="Arial" panose="020B0604020202020204" pitchFamily="34" charset="0"/>
              <a:buChar char="•"/>
            </a:pPr>
            <a:r>
              <a:rPr lang="de-DE" sz="1200" dirty="0" smtClean="0"/>
              <a:t>Spindeldrehzahl bis zu 8.000 min-1</a:t>
            </a:r>
          </a:p>
          <a:p>
            <a:pPr marL="285750" indent="-285750">
              <a:buFont typeface="Arial" panose="020B0604020202020204" pitchFamily="34" charset="0"/>
              <a:buChar char="•"/>
            </a:pPr>
            <a:r>
              <a:rPr lang="de-DE" sz="1200" dirty="0" smtClean="0"/>
              <a:t>Drehmoment bis zu 2.300 </a:t>
            </a:r>
            <a:r>
              <a:rPr lang="de-DE" sz="1200" dirty="0" err="1" smtClean="0"/>
              <a:t>Nm</a:t>
            </a:r>
            <a:endParaRPr lang="de-DE" sz="1200" dirty="0" smtClean="0"/>
          </a:p>
          <a:p>
            <a:pPr marL="285750" indent="-285750">
              <a:buFont typeface="Arial" panose="020B0604020202020204" pitchFamily="34" charset="0"/>
              <a:buChar char="•"/>
            </a:pPr>
            <a:endParaRPr lang="de-DE" sz="1200" b="1" i="1" u="sng" dirty="0" smtClean="0"/>
          </a:p>
          <a:p>
            <a:r>
              <a:rPr lang="de-DE" sz="1200" b="1" i="1" u="sng" dirty="0" smtClean="0"/>
              <a:t>Schwenkbereich:</a:t>
            </a:r>
          </a:p>
          <a:p>
            <a:pPr marL="171450" indent="-171450">
              <a:buFont typeface="Arial" panose="020B0604020202020204" pitchFamily="34" charset="0"/>
              <a:buChar char="•"/>
            </a:pPr>
            <a:r>
              <a:rPr lang="de-DE" sz="1200" dirty="0" smtClean="0"/>
              <a:t>A-Achse (Fräskopfachse) bis zu 240°</a:t>
            </a:r>
          </a:p>
          <a:p>
            <a:pPr marL="171450" indent="-171450">
              <a:buFont typeface="Arial" panose="020B0604020202020204" pitchFamily="34" charset="0"/>
              <a:buChar char="•"/>
            </a:pPr>
            <a:r>
              <a:rPr lang="de-DE" sz="1200" dirty="0" smtClean="0"/>
              <a:t>C-Achse (Fräskopfaufnahme) bis zu 360°</a:t>
            </a:r>
          </a:p>
          <a:p>
            <a:pPr marL="171450" indent="-171450">
              <a:buFont typeface="Arial" panose="020B0604020202020204" pitchFamily="34" charset="0"/>
              <a:buChar char="•"/>
            </a:pPr>
            <a:r>
              <a:rPr lang="de-DE" sz="1200" dirty="0" smtClean="0"/>
              <a:t>Teilung: 1°/stufenlos</a:t>
            </a:r>
            <a:endParaRPr lang="de-DE" sz="1200" dirty="0"/>
          </a:p>
          <a:p>
            <a:endParaRPr lang="de-DE" sz="1200" dirty="0" smtClean="0"/>
          </a:p>
          <a:p>
            <a:r>
              <a:rPr lang="de-DE" sz="1200" b="1" dirty="0" smtClean="0"/>
              <a:t>Mit allen gängigen Werkzeugaufnahmen</a:t>
            </a:r>
          </a:p>
          <a:p>
            <a:endParaRPr lang="de-DE" sz="1100" dirty="0"/>
          </a:p>
        </p:txBody>
      </p:sp>
    </p:spTree>
    <p:extLst>
      <p:ext uri="{BB962C8B-B14F-4D97-AF65-F5344CB8AC3E}">
        <p14:creationId xmlns:p14="http://schemas.microsoft.com/office/powerpoint/2010/main" val="3875390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Gabelfräsköpfe</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Fräsköpfe</a:t>
            </a:r>
            <a:endParaRPr lang="de-DE" dirty="0"/>
          </a:p>
        </p:txBody>
      </p:sp>
      <p:pic>
        <p:nvPicPr>
          <p:cNvPr id="8194" name="Picture 2" descr="G:\MSOFFICE\MARKETING\16_Renderings\Fräsköpfe\Automatischer Gabelfraeskopf mit integrierter Hochfrequenzspindel_GKE 5-LQ-KW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203598"/>
            <a:ext cx="4249993" cy="2974995"/>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419622"/>
            <a:ext cx="3547016" cy="3168352"/>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Eckdaten:</a:t>
            </a:r>
          </a:p>
          <a:p>
            <a:pPr marL="285750" indent="-285750">
              <a:buFont typeface="Arial" panose="020B0604020202020204" pitchFamily="34" charset="0"/>
              <a:buChar char="•"/>
            </a:pPr>
            <a:r>
              <a:rPr lang="de-DE" sz="1200" dirty="0" smtClean="0"/>
              <a:t>Exzentrischer / Zentrischer Gabelfräskopf</a:t>
            </a:r>
          </a:p>
          <a:p>
            <a:pPr marL="285750" indent="-285750">
              <a:buFont typeface="Arial" panose="020B0604020202020204" pitchFamily="34" charset="0"/>
              <a:buChar char="•"/>
            </a:pPr>
            <a:r>
              <a:rPr lang="de-DE" sz="1200" dirty="0" smtClean="0"/>
              <a:t>Antriebsleitung bis zu 70 kW</a:t>
            </a:r>
          </a:p>
          <a:p>
            <a:pPr marL="285750" indent="-285750">
              <a:buFont typeface="Arial" panose="020B0604020202020204" pitchFamily="34" charset="0"/>
              <a:buChar char="•"/>
            </a:pPr>
            <a:r>
              <a:rPr lang="de-DE" sz="1200" dirty="0" smtClean="0"/>
              <a:t>Spindeldrehzahl bis zu 24.000 min -1</a:t>
            </a:r>
          </a:p>
          <a:p>
            <a:pPr marL="285750" indent="-285750">
              <a:buFont typeface="Arial" panose="020B0604020202020204" pitchFamily="34" charset="0"/>
              <a:buChar char="•"/>
            </a:pPr>
            <a:r>
              <a:rPr lang="de-DE" sz="1200" dirty="0" smtClean="0"/>
              <a:t>Drehmoment bis zu 145 </a:t>
            </a:r>
            <a:r>
              <a:rPr lang="de-DE" sz="1200" dirty="0" err="1" smtClean="0"/>
              <a:t>Nm</a:t>
            </a:r>
            <a:endParaRPr lang="de-DE" sz="1200" dirty="0" smtClean="0"/>
          </a:p>
          <a:p>
            <a:pPr marL="285750" indent="-285750">
              <a:buFont typeface="Arial" panose="020B0604020202020204" pitchFamily="34" charset="0"/>
              <a:buChar char="•"/>
            </a:pPr>
            <a:r>
              <a:rPr lang="de-DE" sz="1200" dirty="0" smtClean="0"/>
              <a:t>Teilung: stufenlos</a:t>
            </a:r>
          </a:p>
          <a:p>
            <a:endParaRPr lang="de-DE" sz="1200" b="1" dirty="0" smtClean="0"/>
          </a:p>
          <a:p>
            <a:r>
              <a:rPr lang="de-DE" sz="1200" b="1" i="1" u="sng" dirty="0" smtClean="0"/>
              <a:t>Schwenkbereich:</a:t>
            </a:r>
          </a:p>
          <a:p>
            <a:pPr marL="171450" indent="-171450">
              <a:buFont typeface="Arial" panose="020B0604020202020204" pitchFamily="34" charset="0"/>
              <a:buChar char="•"/>
            </a:pPr>
            <a:r>
              <a:rPr lang="de-DE" sz="1200" dirty="0" smtClean="0"/>
              <a:t>A-Achse (Fräskopfachse) bis zu 120°</a:t>
            </a:r>
          </a:p>
          <a:p>
            <a:pPr marL="171450" indent="-171450">
              <a:buFont typeface="Arial" panose="020B0604020202020204" pitchFamily="34" charset="0"/>
              <a:buChar char="•"/>
            </a:pPr>
            <a:r>
              <a:rPr lang="de-DE" sz="1200" dirty="0" smtClean="0"/>
              <a:t>C-Achse (Fräskopfaufnahme) bis zu 360°</a:t>
            </a:r>
          </a:p>
          <a:p>
            <a:pPr marL="171450" indent="-171450">
              <a:buFont typeface="Arial" panose="020B0604020202020204" pitchFamily="34" charset="0"/>
              <a:buChar char="•"/>
            </a:pPr>
            <a:r>
              <a:rPr lang="de-DE" sz="1200" dirty="0" smtClean="0"/>
              <a:t>Teilung: stufenlos</a:t>
            </a:r>
          </a:p>
          <a:p>
            <a:endParaRPr lang="de-DE" sz="1200" b="1" dirty="0" smtClean="0"/>
          </a:p>
          <a:p>
            <a:r>
              <a:rPr lang="de-DE" sz="1200" b="1" dirty="0" smtClean="0"/>
              <a:t>Mit allen gängigen Werkzeugaufnahmen</a:t>
            </a:r>
          </a:p>
          <a:p>
            <a:endParaRPr lang="de-DE" sz="1100" dirty="0"/>
          </a:p>
        </p:txBody>
      </p:sp>
    </p:spTree>
    <p:extLst>
      <p:ext uri="{BB962C8B-B14F-4D97-AF65-F5344CB8AC3E}">
        <p14:creationId xmlns:p14="http://schemas.microsoft.com/office/powerpoint/2010/main" val="37483963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Horizontalfräsköpfe</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Fräsköpfe</a:t>
            </a:r>
            <a:endParaRPr lang="de-DE" dirty="0"/>
          </a:p>
        </p:txBody>
      </p:sp>
      <p:pic>
        <p:nvPicPr>
          <p:cNvPr id="9218" name="Picture 2" descr="G:\MSOFFICE\MARKETING\16_Renderings\Fräsköpfe\Exzentrischer Horizontalfraeskopf_HKE 6-E-LQ-KW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1388" y="1131590"/>
            <a:ext cx="4568885" cy="3198220"/>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419622"/>
            <a:ext cx="3547016" cy="316835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Eckdaten:</a:t>
            </a:r>
          </a:p>
          <a:p>
            <a:pPr marL="285750" indent="-285750">
              <a:buFont typeface="Arial" panose="020B0604020202020204" pitchFamily="34" charset="0"/>
              <a:buChar char="•"/>
            </a:pPr>
            <a:r>
              <a:rPr lang="de-DE" sz="1200" dirty="0" smtClean="0"/>
              <a:t>Exzentrischer / Zentrischer Horizontalfräskopf</a:t>
            </a:r>
          </a:p>
          <a:p>
            <a:pPr marL="285750" indent="-285750">
              <a:buFont typeface="Arial" panose="020B0604020202020204" pitchFamily="34" charset="0"/>
              <a:buChar char="•"/>
            </a:pPr>
            <a:r>
              <a:rPr lang="de-DE" sz="1200" dirty="0" smtClean="0"/>
              <a:t>Antriebsleitung bis zu 100 </a:t>
            </a:r>
            <a:r>
              <a:rPr lang="de-DE" sz="1200" dirty="0" err="1" smtClean="0"/>
              <a:t>Kw</a:t>
            </a:r>
            <a:endParaRPr lang="de-DE" sz="1200" dirty="0" smtClean="0"/>
          </a:p>
          <a:p>
            <a:pPr marL="285750" indent="-285750">
              <a:buFont typeface="Arial" panose="020B0604020202020204" pitchFamily="34" charset="0"/>
              <a:buChar char="•"/>
            </a:pPr>
            <a:r>
              <a:rPr lang="de-DE" sz="1200" dirty="0" smtClean="0"/>
              <a:t>Spindeldrehzahl bis zu 5.000 min -1</a:t>
            </a:r>
          </a:p>
          <a:p>
            <a:pPr marL="285750" indent="-285750">
              <a:buFont typeface="Arial" panose="020B0604020202020204" pitchFamily="34" charset="0"/>
              <a:buChar char="•"/>
            </a:pPr>
            <a:r>
              <a:rPr lang="de-DE" sz="1200" dirty="0" smtClean="0"/>
              <a:t>Drehmoment bis zu 2.000 </a:t>
            </a:r>
            <a:r>
              <a:rPr lang="de-DE" sz="1200" dirty="0" err="1" smtClean="0"/>
              <a:t>Nm</a:t>
            </a:r>
            <a:endParaRPr lang="de-DE" sz="1200" dirty="0" smtClean="0"/>
          </a:p>
          <a:p>
            <a:endParaRPr lang="de-DE" sz="1200" b="1" dirty="0" smtClean="0"/>
          </a:p>
          <a:p>
            <a:r>
              <a:rPr lang="de-DE" sz="1200" b="1" i="1" u="sng" dirty="0" smtClean="0"/>
              <a:t>Schwenkbereich:</a:t>
            </a:r>
          </a:p>
          <a:p>
            <a:pPr marL="171450" indent="-171450">
              <a:buFont typeface="Arial" panose="020B0604020202020204" pitchFamily="34" charset="0"/>
              <a:buChar char="•"/>
            </a:pPr>
            <a:r>
              <a:rPr lang="de-DE" sz="1200" dirty="0" smtClean="0"/>
              <a:t>C-Achse (Fräskopfaufnahme) 360°</a:t>
            </a:r>
          </a:p>
          <a:p>
            <a:pPr marL="171450" indent="-171450">
              <a:buFont typeface="Arial" panose="020B0604020202020204" pitchFamily="34" charset="0"/>
              <a:buChar char="•"/>
            </a:pPr>
            <a:r>
              <a:rPr lang="de-DE" sz="1200" dirty="0" smtClean="0"/>
              <a:t>Teilung: stufenlos</a:t>
            </a:r>
          </a:p>
          <a:p>
            <a:pPr marL="171450" indent="-171450">
              <a:buFont typeface="Arial" panose="020B0604020202020204" pitchFamily="34" charset="0"/>
              <a:buChar char="•"/>
            </a:pPr>
            <a:endParaRPr lang="de-DE" sz="1200" dirty="0" smtClean="0"/>
          </a:p>
          <a:p>
            <a:r>
              <a:rPr lang="de-DE" sz="1200" b="1" dirty="0" smtClean="0"/>
              <a:t>Mit allen gängigen Werkzeugaufnahmen</a:t>
            </a:r>
          </a:p>
          <a:p>
            <a:endParaRPr lang="de-DE" sz="1100" dirty="0"/>
          </a:p>
        </p:txBody>
      </p:sp>
    </p:spTree>
    <p:extLst>
      <p:ext uri="{BB962C8B-B14F-4D97-AF65-F5344CB8AC3E}">
        <p14:creationId xmlns:p14="http://schemas.microsoft.com/office/powerpoint/2010/main" val="431467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16"/>
          <p:cNvSpPr>
            <a:spLocks noGrp="1"/>
          </p:cNvSpPr>
          <p:nvPr>
            <p:ph type="body" sz="quarter" idx="14"/>
          </p:nvPr>
        </p:nvSpPr>
        <p:spPr/>
        <p:txBody>
          <a:bodyPr/>
          <a:lstStyle/>
          <a:p>
            <a:r>
              <a:rPr lang="de-DE" smtClean="0"/>
              <a:t>1365 bis Mitte des 19. Jahrhunderts</a:t>
            </a:r>
            <a:endParaRPr lang="de-DE" dirty="0"/>
          </a:p>
        </p:txBody>
      </p:sp>
      <p:sp>
        <p:nvSpPr>
          <p:cNvPr id="22" name="Textplatzhalter 21"/>
          <p:cNvSpPr>
            <a:spLocks noGrp="1"/>
          </p:cNvSpPr>
          <p:nvPr>
            <p:ph type="body" sz="quarter" idx="16"/>
          </p:nvPr>
        </p:nvSpPr>
        <p:spPr/>
        <p:txBody>
          <a:bodyPr/>
          <a:lstStyle/>
          <a:p>
            <a:r>
              <a:rPr lang="de-DE" dirty="0" smtClean="0"/>
              <a:t>1365: Geburtsstunde Schwäbische Hüttenwerke (SHW)</a:t>
            </a:r>
          </a:p>
          <a:p>
            <a:r>
              <a:rPr lang="de-DE" dirty="0" smtClean="0"/>
              <a:t>1596: Eisenwerk </a:t>
            </a:r>
            <a:r>
              <a:rPr lang="de-DE" dirty="0" err="1" smtClean="0"/>
              <a:t>Christophstal</a:t>
            </a:r>
            <a:endParaRPr lang="de-DE" dirty="0" smtClean="0"/>
          </a:p>
          <a:p>
            <a:r>
              <a:rPr lang="de-DE" dirty="0" smtClean="0"/>
              <a:t>1671: Gründung Hüttenwerk Wasseralfingen</a:t>
            </a:r>
          </a:p>
          <a:p>
            <a:r>
              <a:rPr lang="de-DE" dirty="0" smtClean="0"/>
              <a:t>1806: Stahlwerk Friedrichstal</a:t>
            </a:r>
          </a:p>
          <a:p>
            <a:r>
              <a:rPr lang="de-DE" dirty="0" smtClean="0"/>
              <a:t>1812: Ausbau zur Hauptgießerei des Königreichs Württemberg</a:t>
            </a:r>
          </a:p>
          <a:p>
            <a:r>
              <a:rPr lang="de-DE" dirty="0" smtClean="0"/>
              <a:t>1912: Entwicklung erstes Automobil mit Aluminiumkarosserie</a:t>
            </a:r>
          </a:p>
          <a:p>
            <a:r>
              <a:rPr lang="de-DE" dirty="0" smtClean="0"/>
              <a:t>1921: Privatisierung Schwäbische Hüttenwerke (SHW)</a:t>
            </a:r>
          </a:p>
          <a:p>
            <a:r>
              <a:rPr lang="de-DE" dirty="0" smtClean="0"/>
              <a:t>1940: Fertigung der ersten Fräsmaschine</a:t>
            </a:r>
          </a:p>
          <a:p>
            <a:endParaRPr lang="de-DE" dirty="0" smtClean="0"/>
          </a:p>
          <a:p>
            <a:endParaRPr lang="de-DE" dirty="0"/>
          </a:p>
        </p:txBody>
      </p:sp>
      <p:pic>
        <p:nvPicPr>
          <p:cNvPr id="3" name="Bildplatzhalter 2"/>
          <p:cNvPicPr>
            <a:picLocks noGrp="1" noChangeAspect="1"/>
          </p:cNvPicPr>
          <p:nvPr>
            <p:ph type="pic" sz="quarter" idx="17"/>
          </p:nvPr>
        </p:nvPicPr>
        <p:blipFill rotWithShape="1">
          <a:blip r:embed="rId2" cstate="print">
            <a:extLst>
              <a:ext uri="{28A0092B-C50C-407E-A947-70E740481C1C}">
                <a14:useLocalDpi xmlns:a14="http://schemas.microsoft.com/office/drawing/2010/main" val="0"/>
              </a:ext>
            </a:extLst>
          </a:blip>
          <a:srcRect l="17252" r="17252"/>
          <a:stretch/>
        </p:blipFill>
        <p:spPr/>
      </p:pic>
      <p:sp>
        <p:nvSpPr>
          <p:cNvPr id="4" name="Titel 3"/>
          <p:cNvSpPr>
            <a:spLocks noGrp="1"/>
          </p:cNvSpPr>
          <p:nvPr>
            <p:ph type="title"/>
          </p:nvPr>
        </p:nvSpPr>
        <p:spPr/>
        <p:txBody>
          <a:bodyPr/>
          <a:lstStyle/>
          <a:p>
            <a:r>
              <a:rPr lang="de-DE" smtClean="0"/>
              <a:t>Wurzeln</a:t>
            </a:r>
            <a:endParaRPr lang="de-DE" dirty="0"/>
          </a:p>
        </p:txBody>
      </p:sp>
    </p:spTree>
    <p:extLst>
      <p:ext uri="{BB962C8B-B14F-4D97-AF65-F5344CB8AC3E}">
        <p14:creationId xmlns:p14="http://schemas.microsoft.com/office/powerpoint/2010/main" val="1553141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Winkelfräsköpfe</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Fräsköpfe</a:t>
            </a:r>
            <a:endParaRPr lang="de-DE" dirty="0"/>
          </a:p>
        </p:txBody>
      </p:sp>
      <p:pic>
        <p:nvPicPr>
          <p:cNvPr id="10242" name="Picture 2" descr="G:\MSOFFICE\MARKETING\16_Renderings\Fräsköpfe\Winkelfraeskopf_WKE 6-LQ-KW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563638"/>
            <a:ext cx="3394662" cy="2376264"/>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419622"/>
            <a:ext cx="3547016" cy="2448272"/>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Eckdaten:</a:t>
            </a:r>
          </a:p>
          <a:p>
            <a:pPr marL="285750" indent="-285750">
              <a:buFont typeface="Arial" panose="020B0604020202020204" pitchFamily="34" charset="0"/>
              <a:buChar char="•"/>
            </a:pPr>
            <a:r>
              <a:rPr lang="de-DE" sz="1300" dirty="0" smtClean="0"/>
              <a:t>Antriebsleitung bis zu 100 </a:t>
            </a:r>
            <a:r>
              <a:rPr lang="de-DE" sz="1300" dirty="0" err="1" smtClean="0"/>
              <a:t>Kw</a:t>
            </a:r>
            <a:endParaRPr lang="de-DE" sz="1300" dirty="0" smtClean="0"/>
          </a:p>
          <a:p>
            <a:pPr marL="285750" indent="-285750">
              <a:buFont typeface="Arial" panose="020B0604020202020204" pitchFamily="34" charset="0"/>
              <a:buChar char="•"/>
            </a:pPr>
            <a:r>
              <a:rPr lang="de-DE" sz="1300" dirty="0" smtClean="0"/>
              <a:t>Spindeldrehzahl bis zu 5.000 min -1</a:t>
            </a:r>
          </a:p>
          <a:p>
            <a:pPr marL="285750" indent="-285750">
              <a:buFont typeface="Arial" panose="020B0604020202020204" pitchFamily="34" charset="0"/>
              <a:buChar char="•"/>
            </a:pPr>
            <a:r>
              <a:rPr lang="de-DE" sz="1300" dirty="0" smtClean="0"/>
              <a:t>Drehmoment bis zu 2.000 </a:t>
            </a:r>
            <a:r>
              <a:rPr lang="de-DE" sz="1300" dirty="0" err="1" smtClean="0"/>
              <a:t>Nm</a:t>
            </a:r>
            <a:endParaRPr lang="de-DE" sz="1300" dirty="0" smtClean="0"/>
          </a:p>
          <a:p>
            <a:endParaRPr lang="de-DE" sz="1300" dirty="0"/>
          </a:p>
          <a:p>
            <a:r>
              <a:rPr lang="de-DE" sz="1300" b="1" i="1" u="sng" dirty="0" smtClean="0"/>
              <a:t>Schwenkbereich:</a:t>
            </a:r>
          </a:p>
          <a:p>
            <a:pPr marL="171450" indent="-171450">
              <a:buFont typeface="Arial" panose="020B0604020202020204" pitchFamily="34" charset="0"/>
              <a:buChar char="•"/>
            </a:pPr>
            <a:r>
              <a:rPr lang="de-DE" sz="1300" dirty="0" smtClean="0"/>
              <a:t>Teilung: stufenlos</a:t>
            </a:r>
          </a:p>
          <a:p>
            <a:pPr marL="171450" indent="-171450">
              <a:buFont typeface="Arial" panose="020B0604020202020204" pitchFamily="34" charset="0"/>
              <a:buChar char="•"/>
            </a:pPr>
            <a:r>
              <a:rPr lang="de-DE" sz="1300" dirty="0" smtClean="0"/>
              <a:t>C-Achse (Fräskopfaufnahme) 360°</a:t>
            </a:r>
          </a:p>
          <a:p>
            <a:pPr marL="285750" indent="-285750">
              <a:buFont typeface="Arial" panose="020B0604020202020204" pitchFamily="34" charset="0"/>
              <a:buChar char="•"/>
            </a:pPr>
            <a:endParaRPr lang="de-DE" sz="1200" dirty="0" smtClean="0"/>
          </a:p>
          <a:p>
            <a:endParaRPr lang="de-DE" sz="1200" b="1" dirty="0" smtClean="0"/>
          </a:p>
          <a:p>
            <a:r>
              <a:rPr lang="de-DE" sz="1300" b="1" dirty="0" smtClean="0"/>
              <a:t>Mit allen gängigen Werkzeugaufnahmen</a:t>
            </a:r>
          </a:p>
          <a:p>
            <a:endParaRPr lang="de-DE" sz="1100" dirty="0"/>
          </a:p>
        </p:txBody>
      </p:sp>
    </p:spTree>
    <p:extLst>
      <p:ext uri="{BB962C8B-B14F-4D97-AF65-F5344CB8AC3E}">
        <p14:creationId xmlns:p14="http://schemas.microsoft.com/office/powerpoint/2010/main" val="4296273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Sonderfräsköpfe</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Fräsköpfe</a:t>
            </a:r>
            <a:endParaRPr lang="de-DE" dirty="0"/>
          </a:p>
        </p:txBody>
      </p:sp>
      <p:pic>
        <p:nvPicPr>
          <p:cNvPr id="11266" name="Picture 2" descr="G:\MSOFFICE\MARKETING\16_Renderings\Fräsköpfe\Mehrspindel-Bohrkopf_MBK 6-3x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1275606"/>
            <a:ext cx="3960440" cy="2772308"/>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419622"/>
            <a:ext cx="3547016" cy="295232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Typen:</a:t>
            </a:r>
          </a:p>
          <a:p>
            <a:pPr marL="285750" indent="-285750">
              <a:buFont typeface="Arial" panose="020B0604020202020204" pitchFamily="34" charset="0"/>
              <a:buChar char="•"/>
            </a:pPr>
            <a:r>
              <a:rPr lang="de-DE" sz="1200" dirty="0" smtClean="0"/>
              <a:t>Plan- / Ausdrehkopf</a:t>
            </a:r>
          </a:p>
          <a:p>
            <a:pPr marL="285750" indent="-285750">
              <a:buFont typeface="Arial" panose="020B0604020202020204" pitchFamily="34" charset="0"/>
              <a:buChar char="•"/>
            </a:pPr>
            <a:r>
              <a:rPr lang="de-DE" sz="1200" dirty="0" smtClean="0"/>
              <a:t>Mehrspindel-Bohrkopf</a:t>
            </a:r>
          </a:p>
          <a:p>
            <a:pPr marL="285750" indent="-285750">
              <a:buFont typeface="Arial" panose="020B0604020202020204" pitchFamily="34" charset="0"/>
              <a:buChar char="•"/>
            </a:pPr>
            <a:r>
              <a:rPr lang="de-DE" sz="1200" dirty="0" smtClean="0"/>
              <a:t>Horizontal- / Vertikaldrehkopf</a:t>
            </a:r>
          </a:p>
          <a:p>
            <a:pPr marL="285750" indent="-285750">
              <a:buFont typeface="Arial" panose="020B0604020202020204" pitchFamily="34" charset="0"/>
              <a:buChar char="•"/>
            </a:pPr>
            <a:endParaRPr lang="de-DE" sz="1200" dirty="0"/>
          </a:p>
          <a:p>
            <a:r>
              <a:rPr lang="de-DE" sz="1200" b="1" i="1" u="sng" dirty="0" smtClean="0"/>
              <a:t>Varianten:</a:t>
            </a:r>
          </a:p>
          <a:p>
            <a:pPr marL="171450" indent="-171450">
              <a:buFont typeface="Arial" panose="020B0604020202020204" pitchFamily="34" charset="0"/>
              <a:buChar char="•"/>
            </a:pPr>
            <a:r>
              <a:rPr lang="de-DE" sz="1200" dirty="0" smtClean="0"/>
              <a:t>Einzelkopf</a:t>
            </a:r>
          </a:p>
          <a:p>
            <a:pPr marL="171450" indent="-171450">
              <a:buFont typeface="Arial" panose="020B0604020202020204" pitchFamily="34" charset="0"/>
              <a:buChar char="•"/>
            </a:pPr>
            <a:r>
              <a:rPr lang="de-DE" sz="1200" dirty="0" smtClean="0"/>
              <a:t>Wechselkopf</a:t>
            </a:r>
          </a:p>
          <a:p>
            <a:endParaRPr lang="de-DE" sz="1200" dirty="0"/>
          </a:p>
          <a:p>
            <a:r>
              <a:rPr lang="de-DE" sz="1200" b="1" dirty="0" smtClean="0"/>
              <a:t>Mit allen gängigen Werkzeugaufnahmen</a:t>
            </a:r>
          </a:p>
          <a:p>
            <a:endParaRPr lang="de-DE" sz="1100" dirty="0"/>
          </a:p>
        </p:txBody>
      </p:sp>
    </p:spTree>
    <p:extLst>
      <p:ext uri="{BB962C8B-B14F-4D97-AF65-F5344CB8AC3E}">
        <p14:creationId xmlns:p14="http://schemas.microsoft.com/office/powerpoint/2010/main" val="1228613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sz="2400" dirty="0"/>
              <a:t>„Immer einen Schritt voraus.“</a:t>
            </a:r>
          </a:p>
        </p:txBody>
      </p:sp>
      <p:sp>
        <p:nvSpPr>
          <p:cNvPr id="3" name="Bildplatzhalter 2"/>
          <p:cNvSpPr>
            <a:spLocks noGrp="1"/>
          </p:cNvSpPr>
          <p:nvPr>
            <p:ph type="pic" sz="quarter" idx="17"/>
          </p:nvPr>
        </p:nvSpPr>
        <p:spPr/>
      </p:sp>
      <p:sp>
        <p:nvSpPr>
          <p:cNvPr id="4" name="Textplatzhalter 3"/>
          <p:cNvSpPr>
            <a:spLocks noGrp="1"/>
          </p:cNvSpPr>
          <p:nvPr>
            <p:ph type="body" sz="quarter" idx="16"/>
          </p:nvPr>
        </p:nvSpPr>
        <p:spPr>
          <a:xfrm>
            <a:off x="467544" y="1419622"/>
            <a:ext cx="5256584" cy="2880320"/>
          </a:xfrm>
        </p:spPr>
        <p:txBody>
          <a:bodyPr/>
          <a:lstStyle/>
          <a:p>
            <a:endParaRPr lang="de-DE" dirty="0"/>
          </a:p>
        </p:txBody>
      </p:sp>
      <p:sp>
        <p:nvSpPr>
          <p:cNvPr id="5" name="Titel 4"/>
          <p:cNvSpPr>
            <a:spLocks noGrp="1"/>
          </p:cNvSpPr>
          <p:nvPr>
            <p:ph type="title"/>
          </p:nvPr>
        </p:nvSpPr>
        <p:spPr/>
        <p:txBody>
          <a:bodyPr>
            <a:noAutofit/>
          </a:bodyPr>
          <a:lstStyle/>
          <a:p>
            <a:r>
              <a:rPr lang="de-DE" sz="4000" dirty="0"/>
              <a:t>Technologie</a:t>
            </a:r>
          </a:p>
        </p:txBody>
      </p:sp>
      <p:pic>
        <p:nvPicPr>
          <p:cNvPr id="1026" name="Picture 2" descr="C:\Users\denschibelgut\Desktop\Bilder Präsi\VirtualEye_f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275606"/>
            <a:ext cx="8064896" cy="322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948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VSC </a:t>
            </a:r>
            <a:r>
              <a:rPr lang="de-DE" b="1" dirty="0" smtClean="0"/>
              <a:t>3D </a:t>
            </a:r>
            <a:r>
              <a:rPr lang="de-DE" dirty="0" smtClean="0"/>
              <a:t>–</a:t>
            </a:r>
            <a:r>
              <a:rPr lang="de-DE" b="1" dirty="0" smtClean="0"/>
              <a:t> </a:t>
            </a:r>
            <a:r>
              <a:rPr lang="de-DE" dirty="0" smtClean="0"/>
              <a:t>Intelligente Werkstückvermessung </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Technologie</a:t>
            </a:r>
            <a:endParaRPr lang="de-DE" dirty="0"/>
          </a:p>
        </p:txBody>
      </p:sp>
      <p:sp>
        <p:nvSpPr>
          <p:cNvPr id="6" name="Textplatzhalter 3"/>
          <p:cNvSpPr txBox="1">
            <a:spLocks/>
          </p:cNvSpPr>
          <p:nvPr/>
        </p:nvSpPr>
        <p:spPr>
          <a:xfrm>
            <a:off x="448920" y="1356998"/>
            <a:ext cx="4987176" cy="3014951"/>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smtClean="0"/>
              <a:t>Visual Setup Control 3D, die „messende Kamera“, ermöglicht die berührungsfreie Vermessung Ihrer Werkstücke. </a:t>
            </a:r>
          </a:p>
          <a:p>
            <a:r>
              <a:rPr lang="de-DE" sz="1200" dirty="0" smtClean="0"/>
              <a:t>Die optische Technologie ermöglicht bspw. die Vermessung von Gusskonturen oder Oberflächen, </a:t>
            </a:r>
            <a:r>
              <a:rPr lang="de-DE" sz="1200" dirty="0" err="1" smtClean="0"/>
              <a:t>sowíe</a:t>
            </a:r>
            <a:r>
              <a:rPr lang="de-DE" sz="1200" dirty="0" smtClean="0"/>
              <a:t> von Flächen, die nicht angetastet werden können.</a:t>
            </a:r>
          </a:p>
          <a:p>
            <a:endParaRPr lang="de-DE" sz="1200" dirty="0"/>
          </a:p>
          <a:p>
            <a:r>
              <a:rPr lang="de-DE" sz="1200" dirty="0" smtClean="0"/>
              <a:t>Weiterhin bietet das System die Möglichkeit einer Plausibilitätskontrolle der Werkstücke. Der 3D-Profilsensor wird ähnlich einem Messtaster in die Spindel eingesetzt.</a:t>
            </a:r>
          </a:p>
          <a:p>
            <a:endParaRPr lang="de-DE" sz="1200" dirty="0"/>
          </a:p>
          <a:p>
            <a:r>
              <a:rPr lang="de-DE" sz="1200" dirty="0" smtClean="0"/>
              <a:t>Neben der Lageerkennung kann das System auch zur Vermessung des Werkstücks während und nach der Bearbeitung eingesetzt werden.</a:t>
            </a:r>
          </a:p>
          <a:p>
            <a:endParaRPr lang="de-DE" sz="1100" dirty="0"/>
          </a:p>
        </p:txBody>
      </p:sp>
      <p:pic>
        <p:nvPicPr>
          <p:cNvPr id="2050" name="Picture 2" descr="C:\Users\denschibelgut\Desktop\Bilder Präsi\Wenglor_3D-Kamera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383618"/>
            <a:ext cx="3202651" cy="205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546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VSC </a:t>
            </a:r>
            <a:r>
              <a:rPr lang="de-DE" b="1" dirty="0" smtClean="0"/>
              <a:t>3D </a:t>
            </a:r>
            <a:r>
              <a:rPr lang="de-DE" dirty="0" smtClean="0"/>
              <a:t>–</a:t>
            </a:r>
            <a:r>
              <a:rPr lang="de-DE" b="1" dirty="0" smtClean="0"/>
              <a:t> </a:t>
            </a:r>
            <a:r>
              <a:rPr lang="de-DE" dirty="0" smtClean="0"/>
              <a:t>Intelligente Werkstückvermessung </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Technologie</a:t>
            </a:r>
            <a:endParaRPr lang="de-DE" dirty="0"/>
          </a:p>
        </p:txBody>
      </p:sp>
      <p:sp>
        <p:nvSpPr>
          <p:cNvPr id="6" name="Textplatzhalter 3"/>
          <p:cNvSpPr txBox="1">
            <a:spLocks/>
          </p:cNvSpPr>
          <p:nvPr/>
        </p:nvSpPr>
        <p:spPr>
          <a:xfrm>
            <a:off x="448920" y="1356999"/>
            <a:ext cx="4123080"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Funktionen:</a:t>
            </a:r>
          </a:p>
          <a:p>
            <a:pPr marL="171450" indent="-171450">
              <a:buFont typeface="Arial" panose="020B0604020202020204" pitchFamily="34" charset="0"/>
              <a:buChar char="•"/>
            </a:pPr>
            <a:r>
              <a:rPr lang="de-DE" sz="1200" dirty="0"/>
              <a:t>s</a:t>
            </a:r>
            <a:r>
              <a:rPr lang="de-DE" sz="1200" dirty="0" smtClean="0"/>
              <a:t>chneller, sicherer Abgleich der Werkstücklage</a:t>
            </a:r>
          </a:p>
          <a:p>
            <a:pPr marL="171450" indent="-171450">
              <a:buFont typeface="Arial" panose="020B0604020202020204" pitchFamily="34" charset="0"/>
              <a:buChar char="•"/>
            </a:pPr>
            <a:r>
              <a:rPr lang="de-DE" sz="1200" dirty="0" smtClean="0"/>
              <a:t>Messung „schlechter Oberflächen“ </a:t>
            </a:r>
            <a:r>
              <a:rPr lang="de-DE" sz="1200" dirty="0" err="1" smtClean="0"/>
              <a:t>bsp.</a:t>
            </a:r>
            <a:r>
              <a:rPr lang="de-DE" sz="1200" dirty="0" smtClean="0"/>
              <a:t> Gusskanten, Brennschnittkanten etc.</a:t>
            </a:r>
          </a:p>
          <a:p>
            <a:pPr marL="171450" indent="-171450">
              <a:buFont typeface="Arial" panose="020B0604020202020204" pitchFamily="34" charset="0"/>
              <a:buChar char="•"/>
            </a:pPr>
            <a:r>
              <a:rPr lang="de-DE" sz="1200" dirty="0" smtClean="0"/>
              <a:t>Scan von 3D Konturen</a:t>
            </a:r>
          </a:p>
          <a:p>
            <a:pPr marL="171450" indent="-171450">
              <a:buFont typeface="Arial" panose="020B0604020202020204" pitchFamily="34" charset="0"/>
              <a:buChar char="•"/>
            </a:pPr>
            <a:r>
              <a:rPr lang="de-DE" sz="1200" dirty="0"/>
              <a:t>o</a:t>
            </a:r>
            <a:r>
              <a:rPr lang="de-DE" sz="1200" dirty="0" smtClean="0"/>
              <a:t>ptische Werkstückidentifikation</a:t>
            </a:r>
          </a:p>
          <a:p>
            <a:pPr marL="171450" indent="-171450">
              <a:buFont typeface="Arial" panose="020B0604020202020204" pitchFamily="34" charset="0"/>
              <a:buChar char="•"/>
            </a:pPr>
            <a:r>
              <a:rPr lang="de-DE" sz="1200" dirty="0"/>
              <a:t>s</a:t>
            </a:r>
            <a:r>
              <a:rPr lang="de-DE" sz="1200" dirty="0" smtClean="0"/>
              <a:t>chnellere Erfassung großer Messbereiche</a:t>
            </a:r>
          </a:p>
          <a:p>
            <a:endParaRPr lang="de-DE" sz="1100" dirty="0"/>
          </a:p>
        </p:txBody>
      </p:sp>
      <p:sp>
        <p:nvSpPr>
          <p:cNvPr id="7" name="Textplatzhalter 3"/>
          <p:cNvSpPr txBox="1">
            <a:spLocks/>
          </p:cNvSpPr>
          <p:nvPr/>
        </p:nvSpPr>
        <p:spPr>
          <a:xfrm>
            <a:off x="448920" y="3003798"/>
            <a:ext cx="8208912"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Vermeidung von Messmittel-Crashs an undefinierten Konturen, da berührungslos gemessen wird</a:t>
            </a:r>
          </a:p>
          <a:p>
            <a:pPr marL="171450" indent="-171450">
              <a:buFont typeface="Arial" panose="020B0604020202020204" pitchFamily="34" charset="0"/>
              <a:buChar char="•"/>
            </a:pPr>
            <a:r>
              <a:rPr lang="de-DE" sz="1200" dirty="0" smtClean="0"/>
              <a:t>Schnelle Vermessung durch Erfassung der Konturen in Verfahr-Geschwindigkeit</a:t>
            </a:r>
          </a:p>
          <a:p>
            <a:pPr marL="171450" indent="-171450">
              <a:buFont typeface="Arial" panose="020B0604020202020204" pitchFamily="34" charset="0"/>
              <a:buChar char="•"/>
            </a:pPr>
            <a:r>
              <a:rPr lang="de-DE" sz="1200" dirty="0" smtClean="0"/>
              <a:t>Höhere Prozess-Sicherheit durch automatisierte Erkennung und Ausrichtung der Werkstücke</a:t>
            </a:r>
          </a:p>
          <a:p>
            <a:pPr marL="171450" indent="-171450">
              <a:buFont typeface="Arial" panose="020B0604020202020204" pitchFamily="34" charset="0"/>
              <a:buChar char="•"/>
            </a:pPr>
            <a:r>
              <a:rPr lang="de-DE" sz="1200" dirty="0" smtClean="0"/>
              <a:t>Ideale Ergänzung zur taktilen Messung</a:t>
            </a:r>
          </a:p>
          <a:p>
            <a:pPr marL="171450" indent="-171450">
              <a:buFont typeface="Arial" panose="020B0604020202020204" pitchFamily="34" charset="0"/>
              <a:buChar char="•"/>
            </a:pPr>
            <a:r>
              <a:rPr lang="de-DE" sz="1200" dirty="0" smtClean="0"/>
              <a:t>Möglichkeit des Scans von 3D-Oberflächen </a:t>
            </a:r>
          </a:p>
          <a:p>
            <a:pPr marL="171450" indent="-171450">
              <a:buFont typeface="Arial" panose="020B0604020202020204" pitchFamily="34" charset="0"/>
              <a:buChar char="•"/>
            </a:pPr>
            <a:endParaRPr lang="de-DE" sz="1200" dirty="0"/>
          </a:p>
        </p:txBody>
      </p:sp>
      <p:pic>
        <p:nvPicPr>
          <p:cNvPr id="2050" name="Picture 2" descr="C:\Users\denschibelgut\Desktop\Bilder Präsi\Wenglor_3D-Kamera_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383618"/>
            <a:ext cx="2977904" cy="190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09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a:t>
            </a:r>
            <a:r>
              <a:rPr lang="de-DE" dirty="0" err="1" smtClean="0"/>
              <a:t>UniSc@n</a:t>
            </a:r>
            <a:r>
              <a:rPr lang="de-DE" dirty="0" smtClean="0"/>
              <a:t> – Diagnose und Überwachung</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Technologie</a:t>
            </a:r>
          </a:p>
        </p:txBody>
      </p:sp>
      <p:pic>
        <p:nvPicPr>
          <p:cNvPr id="3074" name="Picture 2" descr="C:\Users\denschibelgut\Desktop\Bilder Präsi\Unis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1204" y="1203598"/>
            <a:ext cx="4009170" cy="2857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356998"/>
            <a:ext cx="5419224" cy="3158967"/>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smtClean="0"/>
              <a:t>SHW </a:t>
            </a:r>
            <a:r>
              <a:rPr lang="de-DE" sz="1200" dirty="0" err="1" smtClean="0"/>
              <a:t>UniSc@n</a:t>
            </a:r>
            <a:r>
              <a:rPr lang="de-DE" sz="1200" dirty="0" smtClean="0"/>
              <a:t> überwacht den Zustand der mechanischen Komponenten der Maschine im Sinne eines </a:t>
            </a:r>
            <a:r>
              <a:rPr lang="de-DE" sz="1200" dirty="0" err="1" smtClean="0"/>
              <a:t>Condition</a:t>
            </a:r>
            <a:r>
              <a:rPr lang="de-DE" sz="1200" dirty="0" smtClean="0"/>
              <a:t> Monitoring. Dies ermöglicht eine sichere, planbare und zustandsorientierte Instandhaltung.</a:t>
            </a:r>
          </a:p>
          <a:p>
            <a:endParaRPr lang="de-DE" sz="1200" dirty="0"/>
          </a:p>
          <a:p>
            <a:r>
              <a:rPr lang="de-DE" sz="1200" dirty="0" smtClean="0"/>
              <a:t>Durch die Maschinenzustandsbestimmung, die jederzeit abrufbar ist, können Abweichungen zum Idealzustand erkannt werden und es wird eine Wartung zum idealen Zeitpunkt ermöglicht.</a:t>
            </a:r>
          </a:p>
          <a:p>
            <a:endParaRPr lang="de-DE" sz="1200" dirty="0" smtClean="0"/>
          </a:p>
          <a:p>
            <a:r>
              <a:rPr lang="de-DE" sz="1200" dirty="0" smtClean="0"/>
              <a:t>Das autarke System bietet mittels kontinuierlicher 3D-Beschleunigungs- und Schwingungsanalyse einen zuverlässigen Schutz der Anlage. Erhebliche Schäden, die durch einen Crash oder Vibrationsüberlast entstehen können, werden rechtzeitig erkannt – </a:t>
            </a:r>
            <a:r>
              <a:rPr lang="de-DE" sz="1200" b="1" dirty="0" smtClean="0"/>
              <a:t>mit Reaktionszeiten von unter 1 </a:t>
            </a:r>
            <a:r>
              <a:rPr lang="de-DE" sz="1200" b="1" dirty="0" err="1" smtClean="0"/>
              <a:t>ms.</a:t>
            </a:r>
            <a:endParaRPr lang="de-DE" sz="1200" b="1" dirty="0"/>
          </a:p>
          <a:p>
            <a:r>
              <a:rPr lang="de-DE" sz="1200" b="1" dirty="0" smtClean="0"/>
              <a:t> </a:t>
            </a:r>
          </a:p>
        </p:txBody>
      </p:sp>
    </p:spTree>
    <p:extLst>
      <p:ext uri="{BB962C8B-B14F-4D97-AF65-F5344CB8AC3E}">
        <p14:creationId xmlns:p14="http://schemas.microsoft.com/office/powerpoint/2010/main" val="1369828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a:t>
            </a:r>
            <a:r>
              <a:rPr lang="de-DE" dirty="0" err="1" smtClean="0"/>
              <a:t>UniSc@n</a:t>
            </a:r>
            <a:r>
              <a:rPr lang="de-DE" dirty="0" smtClean="0"/>
              <a:t> – Diagnose und Überwachung</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Technologie</a:t>
            </a:r>
          </a:p>
        </p:txBody>
      </p:sp>
      <p:pic>
        <p:nvPicPr>
          <p:cNvPr id="3074" name="Picture 2" descr="C:\Users\denschibelgut\Desktop\Bilder Präsi\Unis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1204" y="1203598"/>
            <a:ext cx="4009170" cy="2857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356999"/>
            <a:ext cx="6139304"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Funktionen:</a:t>
            </a:r>
          </a:p>
          <a:p>
            <a:pPr marL="171450" indent="-171450">
              <a:buFont typeface="Arial" panose="020B0604020202020204" pitchFamily="34" charset="0"/>
              <a:buChar char="•"/>
            </a:pPr>
            <a:r>
              <a:rPr lang="de-DE" sz="1200" dirty="0" smtClean="0"/>
              <a:t>3D-Beschleuningungs- und Schwingungsanalyse</a:t>
            </a:r>
          </a:p>
          <a:p>
            <a:pPr marL="171450" indent="-171450">
              <a:buFont typeface="Arial" panose="020B0604020202020204" pitchFamily="34" charset="0"/>
              <a:buChar char="•"/>
            </a:pPr>
            <a:r>
              <a:rPr lang="de-DE" sz="1200" dirty="0" smtClean="0"/>
              <a:t>Verschleißerkennung bei Wälzlagern, Linearachsen (Kugelgewindetrieben, Führungssystemen etc.)</a:t>
            </a:r>
          </a:p>
          <a:p>
            <a:pPr marL="171450" indent="-171450">
              <a:buFont typeface="Arial" panose="020B0604020202020204" pitchFamily="34" charset="0"/>
              <a:buChar char="•"/>
            </a:pPr>
            <a:r>
              <a:rPr lang="de-DE" sz="1200" dirty="0" smtClean="0"/>
              <a:t>Abgleich mit einem hinterlegten „Fingerprint“ der Maschine (Idealzustand)</a:t>
            </a:r>
          </a:p>
          <a:p>
            <a:pPr marL="171450" indent="-171450">
              <a:buFont typeface="Arial" panose="020B0604020202020204" pitchFamily="34" charset="0"/>
              <a:buChar char="•"/>
            </a:pPr>
            <a:r>
              <a:rPr lang="de-DE" sz="1200" dirty="0" smtClean="0"/>
              <a:t>Schutz der Maschine vor erheblichen Schäden durch Crash oder Vibrationsüberlast</a:t>
            </a:r>
          </a:p>
          <a:p>
            <a:endParaRPr lang="de-DE" sz="1100" dirty="0"/>
          </a:p>
        </p:txBody>
      </p:sp>
      <p:sp>
        <p:nvSpPr>
          <p:cNvPr id="8" name="Textplatzhalter 3"/>
          <p:cNvSpPr txBox="1">
            <a:spLocks/>
          </p:cNvSpPr>
          <p:nvPr/>
        </p:nvSpPr>
        <p:spPr>
          <a:xfrm>
            <a:off x="448920" y="2787774"/>
            <a:ext cx="6283320" cy="1728192"/>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Vermeidung von ungeplanten Maschinenstillstandzeiten</a:t>
            </a:r>
          </a:p>
          <a:p>
            <a:pPr marL="171450" indent="-171450">
              <a:buFont typeface="Arial" panose="020B0604020202020204" pitchFamily="34" charset="0"/>
              <a:buChar char="•"/>
            </a:pPr>
            <a:r>
              <a:rPr lang="de-DE" sz="1200" dirty="0"/>
              <a:t>o</a:t>
            </a:r>
            <a:r>
              <a:rPr lang="de-DE" sz="1200" dirty="0" smtClean="0"/>
              <a:t>ptimale Integration von Wartungsarbeiten in den Produktionsprozess</a:t>
            </a:r>
          </a:p>
          <a:p>
            <a:pPr marL="171450" indent="-171450">
              <a:buFont typeface="Arial" panose="020B0604020202020204" pitchFamily="34" charset="0"/>
              <a:buChar char="•"/>
            </a:pPr>
            <a:r>
              <a:rPr lang="de-DE" sz="1200" dirty="0" smtClean="0"/>
              <a:t>Reduktion der Auswirkungen von Bedienungsfehlern und vorhersehbaren Ereignissen</a:t>
            </a:r>
          </a:p>
          <a:p>
            <a:pPr marL="171450" indent="-171450">
              <a:buFont typeface="Arial" panose="020B0604020202020204" pitchFamily="34" charset="0"/>
              <a:buChar char="•"/>
            </a:pPr>
            <a:r>
              <a:rPr lang="de-DE" sz="1200" dirty="0"/>
              <a:t>e</a:t>
            </a:r>
            <a:r>
              <a:rPr lang="de-DE" sz="1200" dirty="0" smtClean="0"/>
              <a:t>rhöhte Verfügbarkeit der Maschine</a:t>
            </a:r>
          </a:p>
          <a:p>
            <a:pPr marL="171450" indent="-171450">
              <a:buFont typeface="Arial" panose="020B0604020202020204" pitchFamily="34" charset="0"/>
              <a:buChar char="•"/>
            </a:pPr>
            <a:r>
              <a:rPr lang="de-DE" sz="1200" dirty="0" smtClean="0"/>
              <a:t>Analyse ohne aufwendige Demontage möglich </a:t>
            </a:r>
          </a:p>
          <a:p>
            <a:pPr marL="171450" indent="-171450">
              <a:buFont typeface="Arial" panose="020B0604020202020204" pitchFamily="34" charset="0"/>
              <a:buChar char="•"/>
            </a:pPr>
            <a:r>
              <a:rPr lang="de-DE" sz="1200" dirty="0"/>
              <a:t>p</a:t>
            </a:r>
            <a:r>
              <a:rPr lang="de-DE" sz="1200" dirty="0" smtClean="0"/>
              <a:t>räzise und vergleichbare Ergebnisse</a:t>
            </a:r>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38216867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Remote Desktop - Leitstand</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Technologie</a:t>
            </a:r>
          </a:p>
        </p:txBody>
      </p:sp>
      <p:sp>
        <p:nvSpPr>
          <p:cNvPr id="6" name="Textplatzhalter 3"/>
          <p:cNvSpPr txBox="1">
            <a:spLocks/>
          </p:cNvSpPr>
          <p:nvPr/>
        </p:nvSpPr>
        <p:spPr>
          <a:xfrm>
            <a:off x="448920" y="1356998"/>
            <a:ext cx="3907056" cy="3158967"/>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smtClean="0"/>
              <a:t>Direkt von der Maschinensteuerung aus erhalten Sie Zugriff auf alle relevanten Daten, die Sie vor Ort benötigen.</a:t>
            </a:r>
          </a:p>
          <a:p>
            <a:endParaRPr lang="de-DE" sz="1200" dirty="0"/>
          </a:p>
          <a:p>
            <a:r>
              <a:rPr lang="de-DE" sz="1200" dirty="0" smtClean="0"/>
              <a:t>Vom Anlegen eines Arbeitsauftrages im ERP-System, über die Ansicht von Zeichnungen und Checklisten – genießen Sie alle Vorteile eines Computerarbeitsplatzes direkt bei der Bearbeitung.</a:t>
            </a:r>
          </a:p>
        </p:txBody>
      </p:sp>
      <p:pic>
        <p:nvPicPr>
          <p:cNvPr id="6146" name="Picture 2" descr="J:\Schibelgut\DSC_1344_leitst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356998"/>
            <a:ext cx="4320708"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692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Remote Desktop - Leitstand</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Technologie</a:t>
            </a:r>
          </a:p>
        </p:txBody>
      </p:sp>
      <p:pic>
        <p:nvPicPr>
          <p:cNvPr id="6146" name="Picture 2" descr="J:\Schibelgut\DSC_1344_leitst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356998"/>
            <a:ext cx="4320708" cy="2880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356999"/>
            <a:ext cx="3907056"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Funktionen:</a:t>
            </a:r>
          </a:p>
          <a:p>
            <a:pPr marL="171450" indent="-171450">
              <a:buFont typeface="Arial" panose="020B0604020202020204" pitchFamily="34" charset="0"/>
              <a:buChar char="•"/>
            </a:pPr>
            <a:r>
              <a:rPr lang="de-DE" sz="1200" dirty="0" smtClean="0"/>
              <a:t>Zugriff auf Datenbank an einem anderen Standort</a:t>
            </a:r>
          </a:p>
          <a:p>
            <a:pPr marL="171450" indent="-171450">
              <a:buFont typeface="Arial" panose="020B0604020202020204" pitchFamily="34" charset="0"/>
              <a:buChar char="•"/>
            </a:pPr>
            <a:r>
              <a:rPr lang="de-DE" sz="1200" dirty="0" smtClean="0"/>
              <a:t>Bearbeitung von Dokumenten</a:t>
            </a:r>
          </a:p>
          <a:p>
            <a:pPr marL="171450" indent="-171450">
              <a:buFont typeface="Arial" panose="020B0604020202020204" pitchFamily="34" charset="0"/>
              <a:buChar char="•"/>
            </a:pPr>
            <a:r>
              <a:rPr lang="de-DE" sz="1200" dirty="0" smtClean="0"/>
              <a:t>Verwaltung von Arbeitsaufträgen</a:t>
            </a:r>
          </a:p>
          <a:p>
            <a:pPr marL="171450" indent="-171450">
              <a:buFont typeface="Arial" panose="020B0604020202020204" pitchFamily="34" charset="0"/>
              <a:buChar char="•"/>
            </a:pPr>
            <a:r>
              <a:rPr lang="de-DE" sz="1200" dirty="0" smtClean="0"/>
              <a:t>Abrufen von NC-Programmen</a:t>
            </a:r>
          </a:p>
          <a:p>
            <a:pPr marL="171450" indent="-171450">
              <a:buFont typeface="Arial" panose="020B0604020202020204" pitchFamily="34" charset="0"/>
              <a:buChar char="•"/>
            </a:pPr>
            <a:r>
              <a:rPr lang="de-DE" sz="1200" dirty="0" smtClean="0"/>
              <a:t>Fernbedienung von CAD/CAM-Systemen</a:t>
            </a:r>
            <a:endParaRPr lang="de-DE" sz="1100" dirty="0"/>
          </a:p>
        </p:txBody>
      </p:sp>
      <p:sp>
        <p:nvSpPr>
          <p:cNvPr id="8" name="Textplatzhalter 3"/>
          <p:cNvSpPr txBox="1">
            <a:spLocks/>
          </p:cNvSpPr>
          <p:nvPr/>
        </p:nvSpPr>
        <p:spPr>
          <a:xfrm>
            <a:off x="448920" y="2787774"/>
            <a:ext cx="3907056"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Aktuellste Zeichnung öffnen von jedem Standort aus</a:t>
            </a:r>
          </a:p>
          <a:p>
            <a:pPr marL="171450" indent="-171450">
              <a:buFont typeface="Arial" panose="020B0604020202020204" pitchFamily="34" charset="0"/>
              <a:buChar char="•"/>
            </a:pPr>
            <a:r>
              <a:rPr lang="de-DE" sz="1200" dirty="0" smtClean="0"/>
              <a:t>Checklisten bearbeiten</a:t>
            </a:r>
          </a:p>
          <a:p>
            <a:pPr marL="171450" indent="-171450">
              <a:buFont typeface="Arial" panose="020B0604020202020204" pitchFamily="34" charset="0"/>
              <a:buChar char="•"/>
            </a:pPr>
            <a:r>
              <a:rPr lang="de-DE" sz="1200" dirty="0" smtClean="0"/>
              <a:t>Dokumente schnell und einfach abrufen</a:t>
            </a:r>
          </a:p>
          <a:p>
            <a:pPr marL="171450" indent="-171450">
              <a:buFont typeface="Arial" panose="020B0604020202020204" pitchFamily="34" charset="0"/>
              <a:buChar char="•"/>
            </a:pPr>
            <a:r>
              <a:rPr lang="de-DE" sz="1200" dirty="0" smtClean="0"/>
              <a:t>Werkzeugliste für Auftrag erhalten</a:t>
            </a:r>
          </a:p>
          <a:p>
            <a:pPr marL="171450" indent="-171450">
              <a:buFont typeface="Arial" panose="020B0604020202020204" pitchFamily="34" charset="0"/>
              <a:buChar char="•"/>
            </a:pPr>
            <a:r>
              <a:rPr lang="de-DE" sz="1200" dirty="0" smtClean="0"/>
              <a:t>Programme können verglichen werden</a:t>
            </a:r>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4528346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a:t>
            </a:r>
            <a:r>
              <a:rPr lang="de-DE" dirty="0" err="1" smtClean="0"/>
              <a:t>Data</a:t>
            </a:r>
            <a:r>
              <a:rPr lang="de-DE" b="1" dirty="0" err="1" smtClean="0"/>
              <a:t>Glasses</a:t>
            </a:r>
            <a:r>
              <a:rPr lang="de-DE" dirty="0" smtClean="0"/>
              <a:t> – Datenbrille </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Technologie</a:t>
            </a:r>
            <a:endParaRPr lang="de-DE" dirty="0"/>
          </a:p>
        </p:txBody>
      </p:sp>
      <p:pic>
        <p:nvPicPr>
          <p:cNvPr id="2050" name="Picture 2" descr="C:\Users\denschibelgut\Desktop\Bilder Präsi\Datenbrille (9 von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419622"/>
            <a:ext cx="4397685" cy="2931790"/>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356998"/>
            <a:ext cx="3907056" cy="3158967"/>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smtClean="0"/>
              <a:t>Ohne weitere Softwareinstallationen binden wir Ihre Datenbrille in unser web-basiertes </a:t>
            </a:r>
            <a:r>
              <a:rPr lang="de-DE" sz="1200" b="1" dirty="0" smtClean="0"/>
              <a:t>AUGMENTED PORTAL</a:t>
            </a:r>
            <a:r>
              <a:rPr lang="de-DE" sz="1200" dirty="0" smtClean="0"/>
              <a:t> ein.</a:t>
            </a:r>
          </a:p>
          <a:p>
            <a:endParaRPr lang="de-DE" sz="1200" b="1" dirty="0"/>
          </a:p>
          <a:p>
            <a:r>
              <a:rPr lang="de-DE" sz="1200" dirty="0" smtClean="0"/>
              <a:t>Die kontrastreiche, superleichte OLED basierte Datenbrille authentifiziert sich automatisch mittels    QR-Code mit Ihrer Maschine. Hierbei gewähren wir höchsten Datenschutz in einer nach </a:t>
            </a:r>
            <a:r>
              <a:rPr lang="de-DE" sz="1200" b="1" dirty="0" smtClean="0"/>
              <a:t>ISO 27018 </a:t>
            </a:r>
            <a:r>
              <a:rPr lang="de-DE" sz="1200" dirty="0" smtClean="0"/>
              <a:t>zertifizierten Cloud.</a:t>
            </a:r>
          </a:p>
          <a:p>
            <a:endParaRPr lang="de-DE" sz="1200" dirty="0"/>
          </a:p>
          <a:p>
            <a:r>
              <a:rPr lang="de-DE" sz="1200" dirty="0" smtClean="0"/>
              <a:t>In diesem geschlossenem System können wir im Supportfall Videos, Datenblätter, Bilder und Live-Screenshots – bidirektional – übertragen und so einen deutlichen Mehrwert in der Kommunikation erreichen.</a:t>
            </a:r>
          </a:p>
        </p:txBody>
      </p:sp>
    </p:spTree>
    <p:extLst>
      <p:ext uri="{BB962C8B-B14F-4D97-AF65-F5344CB8AC3E}">
        <p14:creationId xmlns:p14="http://schemas.microsoft.com/office/powerpoint/2010/main" val="631206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Mitte des 19. Jahrhunderts bis heute</a:t>
            </a:r>
            <a:endParaRPr lang="de-DE" dirty="0"/>
          </a:p>
        </p:txBody>
      </p:sp>
      <p:sp>
        <p:nvSpPr>
          <p:cNvPr id="4" name="Textplatzhalter 3"/>
          <p:cNvSpPr>
            <a:spLocks noGrp="1"/>
          </p:cNvSpPr>
          <p:nvPr>
            <p:ph type="body" sz="quarter" idx="16"/>
          </p:nvPr>
        </p:nvSpPr>
        <p:spPr/>
        <p:txBody>
          <a:bodyPr/>
          <a:lstStyle/>
          <a:p>
            <a:r>
              <a:rPr lang="de-DE" dirty="0" smtClean="0"/>
              <a:t>1999: MBO SHW Werkzeugmaschinen GmbH</a:t>
            </a:r>
          </a:p>
          <a:p>
            <a:r>
              <a:rPr lang="de-DE" dirty="0" smtClean="0"/>
              <a:t>2008: Neubau Montagehalle 2</a:t>
            </a:r>
          </a:p>
          <a:p>
            <a:r>
              <a:rPr lang="de-DE" dirty="0" smtClean="0"/>
              <a:t>2009: Inbetriebnahme BHKW</a:t>
            </a:r>
          </a:p>
          <a:p>
            <a:r>
              <a:rPr lang="de-DE" dirty="0" smtClean="0"/>
              <a:t>2012: Auszeichnung mit dem NORTEC Award </a:t>
            </a:r>
          </a:p>
          <a:p>
            <a:r>
              <a:rPr lang="de-DE" dirty="0" smtClean="0"/>
              <a:t>2015: Jubiläum – 650 Jahre </a:t>
            </a:r>
            <a:r>
              <a:rPr lang="de-DE" dirty="0" smtClean="0"/>
              <a:t>SHW</a:t>
            </a:r>
          </a:p>
          <a:p>
            <a:r>
              <a:rPr lang="de-DE" dirty="0" smtClean="0"/>
              <a:t>2018: Übernahme durch die SFO München</a:t>
            </a:r>
            <a:endParaRPr lang="de-DE" dirty="0"/>
          </a:p>
        </p:txBody>
      </p:sp>
      <p:sp>
        <p:nvSpPr>
          <p:cNvPr id="5" name="Titel 4"/>
          <p:cNvSpPr>
            <a:spLocks noGrp="1"/>
          </p:cNvSpPr>
          <p:nvPr>
            <p:ph type="title"/>
          </p:nvPr>
        </p:nvSpPr>
        <p:spPr/>
        <p:txBody>
          <a:bodyPr/>
          <a:lstStyle/>
          <a:p>
            <a:r>
              <a:rPr lang="de-DE" dirty="0"/>
              <a:t>Fortschritt</a:t>
            </a:r>
          </a:p>
        </p:txBody>
      </p:sp>
      <p:sp>
        <p:nvSpPr>
          <p:cNvPr id="3" name="Bildplatzhalter 2"/>
          <p:cNvSpPr>
            <a:spLocks noGrp="1"/>
          </p:cNvSpPr>
          <p:nvPr>
            <p:ph type="pic" sz="quarter" idx="17"/>
          </p:nvPr>
        </p:nvSpPr>
        <p:spPr/>
      </p:sp>
      <p:pic>
        <p:nvPicPr>
          <p:cNvPr id="1026" name="Picture 2" descr="G:\MSOFFICE\MARKETING\3_Bilder\alte Bilder\Bilder_Fertigung\_MG_74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419622"/>
            <a:ext cx="2808312"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0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a:t>
            </a:r>
            <a:r>
              <a:rPr lang="de-DE" dirty="0" err="1" smtClean="0"/>
              <a:t>Data</a:t>
            </a:r>
            <a:r>
              <a:rPr lang="de-DE" b="1" dirty="0" err="1" smtClean="0"/>
              <a:t>Glasses</a:t>
            </a:r>
            <a:r>
              <a:rPr lang="de-DE" dirty="0" smtClean="0"/>
              <a:t> – Datenbrille </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Technologie</a:t>
            </a:r>
            <a:endParaRPr lang="de-DE" dirty="0"/>
          </a:p>
        </p:txBody>
      </p:sp>
      <p:pic>
        <p:nvPicPr>
          <p:cNvPr id="2050" name="Picture 2" descr="C:\Users\denschibelgut\Desktop\Bilder Präsi\Datenbrille (9 von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419622"/>
            <a:ext cx="4397685" cy="29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platzhalter 3"/>
          <p:cNvSpPr txBox="1">
            <a:spLocks/>
          </p:cNvSpPr>
          <p:nvPr/>
        </p:nvSpPr>
        <p:spPr>
          <a:xfrm>
            <a:off x="448920" y="1356999"/>
            <a:ext cx="3907056"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Funktionen:</a:t>
            </a:r>
          </a:p>
          <a:p>
            <a:pPr marL="171450" indent="-171450">
              <a:buFont typeface="Arial" panose="020B0604020202020204" pitchFamily="34" charset="0"/>
              <a:buChar char="•"/>
            </a:pPr>
            <a:r>
              <a:rPr lang="de-DE" sz="1200" dirty="0" smtClean="0"/>
              <a:t>Erhöhung der Verfügbarkeit Ihrer Maschine</a:t>
            </a:r>
          </a:p>
          <a:p>
            <a:pPr marL="171450" indent="-171450">
              <a:buFont typeface="Arial" panose="020B0604020202020204" pitchFamily="34" charset="0"/>
              <a:buChar char="•"/>
            </a:pPr>
            <a:r>
              <a:rPr lang="de-DE" sz="1200" dirty="0"/>
              <a:t>v</a:t>
            </a:r>
            <a:r>
              <a:rPr lang="de-DE" sz="1200" dirty="0" smtClean="0"/>
              <a:t>erkürzte Reaktionszeit bei ungeplanten Störfällen</a:t>
            </a:r>
          </a:p>
          <a:p>
            <a:pPr marL="171450" indent="-171450">
              <a:buFont typeface="Arial" panose="020B0604020202020204" pitchFamily="34" charset="0"/>
              <a:buChar char="•"/>
            </a:pPr>
            <a:r>
              <a:rPr lang="de-DE" sz="1200" dirty="0"/>
              <a:t>z</a:t>
            </a:r>
            <a:r>
              <a:rPr lang="de-DE" sz="1200" dirty="0" smtClean="0"/>
              <a:t>ielgerichteter Service durch globale Verfügbarkeit von Expertenwissen</a:t>
            </a:r>
            <a:endParaRPr lang="de-DE" sz="1100" dirty="0"/>
          </a:p>
        </p:txBody>
      </p:sp>
      <p:sp>
        <p:nvSpPr>
          <p:cNvPr id="9" name="Textplatzhalter 3"/>
          <p:cNvSpPr txBox="1">
            <a:spLocks/>
          </p:cNvSpPr>
          <p:nvPr/>
        </p:nvSpPr>
        <p:spPr>
          <a:xfrm>
            <a:off x="448920" y="2787774"/>
            <a:ext cx="3907056"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Vermeidung von Reisekosten</a:t>
            </a:r>
          </a:p>
          <a:p>
            <a:pPr marL="171450" indent="-171450">
              <a:buFont typeface="Arial" panose="020B0604020202020204" pitchFamily="34" charset="0"/>
              <a:buChar char="•"/>
            </a:pPr>
            <a:r>
              <a:rPr lang="de-DE" sz="1200" dirty="0" smtClean="0"/>
              <a:t>Effizientere Lösung bei indifferentem Störungsbild</a:t>
            </a:r>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2748487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Virtual </a:t>
            </a:r>
            <a:r>
              <a:rPr lang="de-DE" b="1" dirty="0" smtClean="0"/>
              <a:t>Eye</a:t>
            </a:r>
            <a:r>
              <a:rPr lang="de-DE" dirty="0" smtClean="0"/>
              <a:t> – Virtuelles Auge</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Technologie</a:t>
            </a:r>
          </a:p>
        </p:txBody>
      </p:sp>
      <p:sp>
        <p:nvSpPr>
          <p:cNvPr id="6" name="Textplatzhalter 3"/>
          <p:cNvSpPr txBox="1">
            <a:spLocks/>
          </p:cNvSpPr>
          <p:nvPr/>
        </p:nvSpPr>
        <p:spPr>
          <a:xfrm>
            <a:off x="448920" y="1356998"/>
            <a:ext cx="5419224" cy="3158967"/>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smtClean="0"/>
              <a:t>Ein 3D-Modell Ihrer Maschine, mit individueller Werkstück- und Aufspannsituation, bewegt sich simultan zur realen Maschine.</a:t>
            </a:r>
            <a:endParaRPr lang="de-DE" sz="1200" dirty="0"/>
          </a:p>
          <a:p>
            <a:r>
              <a:rPr lang="de-DE" sz="1200" dirty="0" smtClean="0"/>
              <a:t>Gekoppelt mit der Steuerung werden alle relevanten Informationen, wie z. B. aktuelle Achspositionen, Fräskopfstellung, aktive Nullpunktverschiebung, Werkzeuggeometrie, …permanent abgeglichen und virtuell dargestellt. </a:t>
            </a:r>
            <a:endParaRPr lang="de-DE" sz="1200" dirty="0"/>
          </a:p>
          <a:p>
            <a:r>
              <a:rPr lang="de-DE" sz="1200" dirty="0" smtClean="0"/>
              <a:t>Nicht sichtbare Innenbearbeitungen können über die Transparenz-Darstellung des Werkstückmodels sichtbar und somit überwachbar gemacht werden.</a:t>
            </a:r>
          </a:p>
          <a:p>
            <a:r>
              <a:rPr lang="de-DE" sz="1200" dirty="0" smtClean="0"/>
              <a:t>Im entkoppelten Betrieb kann die virtuelle Maschine zunächst nur simuliert sicher verfahren werden. Nach erfolgtem, virtuellen Arbeitsablauf wird der aufgezeichnete NC-Code an die reale Maschine übergeben und kann somit risikofrei real abgearbeitet werden.</a:t>
            </a:r>
          </a:p>
          <a:p>
            <a:r>
              <a:rPr lang="de-DE" sz="1200" dirty="0" smtClean="0"/>
              <a:t>Diese Funktion kann sowohl vorab zum Einfahren eines Werkstücks eingesetzt werden, als auch im Prozess, z. B. um komplexe Freifahr-Vorgänge sicher durchführen zu können.</a:t>
            </a:r>
          </a:p>
        </p:txBody>
      </p:sp>
      <p:pic>
        <p:nvPicPr>
          <p:cNvPr id="1026" name="Picture 2" descr="C:\Users\denschibelgut\Desktop\Bilder Präsi\VirtualEye_fin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3451"/>
          <a:stretch/>
        </p:blipFill>
        <p:spPr bwMode="auto">
          <a:xfrm>
            <a:off x="6012160" y="1635646"/>
            <a:ext cx="2765336"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9410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Virtual </a:t>
            </a:r>
            <a:r>
              <a:rPr lang="de-DE" b="1" dirty="0" smtClean="0"/>
              <a:t>Eye</a:t>
            </a:r>
            <a:r>
              <a:rPr lang="de-DE" dirty="0" smtClean="0"/>
              <a:t> – Virtuelles Auge</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a:t>Technologie</a:t>
            </a:r>
          </a:p>
        </p:txBody>
      </p:sp>
      <p:pic>
        <p:nvPicPr>
          <p:cNvPr id="1026" name="Picture 2" descr="C:\Users\denschibelgut\Desktop\Bilder Präsi\VirtualEye_fin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3451"/>
          <a:stretch/>
        </p:blipFill>
        <p:spPr bwMode="auto">
          <a:xfrm>
            <a:off x="5652120" y="1326262"/>
            <a:ext cx="3125376" cy="2685648"/>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356999"/>
            <a:ext cx="4771152"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Funktionen:</a:t>
            </a:r>
          </a:p>
          <a:p>
            <a:pPr marL="171450" indent="-171450">
              <a:buFont typeface="Arial" panose="020B0604020202020204" pitchFamily="34" charset="0"/>
              <a:buChar char="•"/>
            </a:pPr>
            <a:r>
              <a:rPr lang="de-DE" sz="1200" dirty="0" smtClean="0"/>
              <a:t>Werkstück-, Werkzeug-, und Maschinenschutz</a:t>
            </a:r>
          </a:p>
          <a:p>
            <a:pPr marL="171450" indent="-171450">
              <a:buFont typeface="Arial" panose="020B0604020202020204" pitchFamily="34" charset="0"/>
              <a:buChar char="•"/>
            </a:pPr>
            <a:r>
              <a:rPr lang="de-DE" sz="1200" dirty="0" smtClean="0"/>
              <a:t>Echtzeit-Kommunikation zwischen virtueller und realer Maschine</a:t>
            </a:r>
            <a:endParaRPr lang="de-DE" sz="1100" dirty="0"/>
          </a:p>
        </p:txBody>
      </p:sp>
      <p:sp>
        <p:nvSpPr>
          <p:cNvPr id="8" name="Textplatzhalter 3"/>
          <p:cNvSpPr txBox="1">
            <a:spLocks/>
          </p:cNvSpPr>
          <p:nvPr/>
        </p:nvSpPr>
        <p:spPr>
          <a:xfrm>
            <a:off x="448920" y="2787774"/>
            <a:ext cx="3907056"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Prozesssicherheit</a:t>
            </a:r>
          </a:p>
          <a:p>
            <a:pPr marL="171450" indent="-171450">
              <a:buFont typeface="Arial" panose="020B0604020202020204" pitchFamily="34" charset="0"/>
              <a:buChar char="•"/>
            </a:pPr>
            <a:r>
              <a:rPr lang="de-DE" sz="1200" dirty="0" smtClean="0"/>
              <a:t>Störzeitminimierung</a:t>
            </a:r>
          </a:p>
          <a:p>
            <a:pPr marL="171450" indent="-171450">
              <a:buFont typeface="Arial" panose="020B0604020202020204" pitchFamily="34" charset="0"/>
              <a:buChar char="•"/>
            </a:pPr>
            <a:r>
              <a:rPr lang="de-DE" sz="1200" dirty="0"/>
              <a:t>k</a:t>
            </a:r>
            <a:r>
              <a:rPr lang="de-DE" sz="1200" dirty="0" smtClean="0"/>
              <a:t>ontinuierlicher Blick auf/in das Werkstück</a:t>
            </a:r>
            <a:endParaRPr lang="de-DE" sz="1200" dirty="0"/>
          </a:p>
        </p:txBody>
      </p:sp>
    </p:spTree>
    <p:extLst>
      <p:ext uri="{BB962C8B-B14F-4D97-AF65-F5344CB8AC3E}">
        <p14:creationId xmlns:p14="http://schemas.microsoft.com/office/powerpoint/2010/main" val="546639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W.A.V.E. – Aktive/Adaptive Dämpfung</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Technologie</a:t>
            </a:r>
            <a:endParaRPr lang="de-DE" dirty="0"/>
          </a:p>
        </p:txBody>
      </p:sp>
      <p:sp>
        <p:nvSpPr>
          <p:cNvPr id="6" name="Textplatzhalter 3"/>
          <p:cNvSpPr txBox="1">
            <a:spLocks/>
          </p:cNvSpPr>
          <p:nvPr/>
        </p:nvSpPr>
        <p:spPr>
          <a:xfrm>
            <a:off x="448920" y="1356998"/>
            <a:ext cx="5707256" cy="3158967"/>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Adaptive Dämpfung:</a:t>
            </a:r>
          </a:p>
          <a:p>
            <a:r>
              <a:rPr lang="de-DE" sz="1200" dirty="0" smtClean="0"/>
              <a:t>Unsere Maschinen-Sensorik übergibt relevante Schnitt-/ Maschinenparameter an  das System, welches dieses mit idealisierten FEM-</a:t>
            </a:r>
            <a:r>
              <a:rPr lang="de-DE" sz="1200" dirty="0" err="1" smtClean="0"/>
              <a:t>gestützen</a:t>
            </a:r>
            <a:r>
              <a:rPr lang="de-DE" sz="1200" dirty="0" smtClean="0"/>
              <a:t> Schnittkraftmodellen vergleicht und anschließend optimierte Werte an diese Steuerung zurückgibt. Dadurch wird eine maximale </a:t>
            </a:r>
            <a:r>
              <a:rPr lang="de-DE" sz="1200" dirty="0" err="1" smtClean="0"/>
              <a:t>Zerspanleistung</a:t>
            </a:r>
            <a:r>
              <a:rPr lang="de-DE" sz="1200" dirty="0" smtClean="0"/>
              <a:t> realisiert.</a:t>
            </a:r>
          </a:p>
          <a:p>
            <a:endParaRPr lang="de-DE" sz="1200" dirty="0"/>
          </a:p>
          <a:p>
            <a:r>
              <a:rPr lang="de-DE" sz="1200" b="1" i="1" u="sng" dirty="0" smtClean="0"/>
              <a:t>Aktive Dämpfung:</a:t>
            </a:r>
          </a:p>
          <a:p>
            <a:r>
              <a:rPr lang="de-DE" sz="1200" dirty="0" smtClean="0"/>
              <a:t>Am Werkstück werden </a:t>
            </a:r>
            <a:r>
              <a:rPr lang="de-DE" sz="1200" dirty="0" err="1" smtClean="0"/>
              <a:t>machatronische</a:t>
            </a:r>
            <a:r>
              <a:rPr lang="de-DE" sz="1200" dirty="0" smtClean="0"/>
              <a:t> Dämpferelemente montiert, die in der Lage sind, aktiv eine Gegenschwingung zu der von der Sensorik ermittelten Werkstückfrequenz zu erzeugen. Dieser Vorgang geschieht in Echtzeit (Prozessortakt) und dämpft somit auftretende Schwingungen.</a:t>
            </a:r>
          </a:p>
          <a:p>
            <a:r>
              <a:rPr lang="de-DE" sz="1200" dirty="0" smtClean="0"/>
              <a:t>Die Systeme können parallel oder einzeln betrieben werden und sorgen somit für ein optimales Bearbeitungsergebnis.</a:t>
            </a:r>
          </a:p>
          <a:p>
            <a:endParaRPr lang="de-DE" sz="1200" dirty="0" smtClean="0"/>
          </a:p>
        </p:txBody>
      </p:sp>
      <p:pic>
        <p:nvPicPr>
          <p:cNvPr id="6146" name="Picture 2" descr="C:\Users\denschibelgut\Desktop\Bilder Präsi\VirtualEye_fin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958"/>
          <a:stretch/>
        </p:blipFill>
        <p:spPr bwMode="auto">
          <a:xfrm>
            <a:off x="6070396" y="1563136"/>
            <a:ext cx="2811247" cy="216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645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a:t>
            </a:r>
            <a:r>
              <a:rPr lang="de-DE" dirty="0" smtClean="0"/>
              <a:t> W.A.V.E. – Aktive/Adaptive Dämpfung</a:t>
            </a:r>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Technologie</a:t>
            </a:r>
            <a:endParaRPr lang="de-DE" dirty="0"/>
          </a:p>
        </p:txBody>
      </p:sp>
      <p:pic>
        <p:nvPicPr>
          <p:cNvPr id="6146" name="Picture 2" descr="C:\Users\denschibelgut\Desktop\Bilder Präsi\VirtualEye_fin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958"/>
          <a:stretch/>
        </p:blipFill>
        <p:spPr bwMode="auto">
          <a:xfrm>
            <a:off x="5883024" y="1563136"/>
            <a:ext cx="2998620" cy="2304758"/>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3"/>
          <p:cNvSpPr txBox="1">
            <a:spLocks/>
          </p:cNvSpPr>
          <p:nvPr/>
        </p:nvSpPr>
        <p:spPr>
          <a:xfrm>
            <a:off x="448920" y="1356999"/>
            <a:ext cx="4771152"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Funktionen:</a:t>
            </a:r>
          </a:p>
          <a:p>
            <a:pPr marL="171450" indent="-171450">
              <a:buFont typeface="Arial" panose="020B0604020202020204" pitchFamily="34" charset="0"/>
              <a:buChar char="•"/>
            </a:pPr>
            <a:r>
              <a:rPr lang="de-DE" sz="1200" dirty="0"/>
              <a:t>a</a:t>
            </a:r>
            <a:r>
              <a:rPr lang="de-DE" sz="1200" dirty="0" smtClean="0"/>
              <a:t>daptive Schnittdatenanalyse und Optimierung</a:t>
            </a:r>
          </a:p>
          <a:p>
            <a:pPr marL="171450" indent="-171450">
              <a:buFont typeface="Arial" panose="020B0604020202020204" pitchFamily="34" charset="0"/>
              <a:buChar char="•"/>
            </a:pPr>
            <a:r>
              <a:rPr lang="de-DE" sz="1200" dirty="0"/>
              <a:t>a</a:t>
            </a:r>
            <a:r>
              <a:rPr lang="de-DE" sz="1200" dirty="0" smtClean="0"/>
              <a:t>ktive Frequenzanalyse und Dämpfung</a:t>
            </a:r>
            <a:endParaRPr lang="de-DE" sz="1100" dirty="0"/>
          </a:p>
        </p:txBody>
      </p:sp>
      <p:sp>
        <p:nvSpPr>
          <p:cNvPr id="8" name="Textplatzhalter 3"/>
          <p:cNvSpPr txBox="1">
            <a:spLocks/>
          </p:cNvSpPr>
          <p:nvPr/>
        </p:nvSpPr>
        <p:spPr>
          <a:xfrm>
            <a:off x="448920" y="2787774"/>
            <a:ext cx="3907056"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d</a:t>
            </a:r>
            <a:r>
              <a:rPr lang="de-DE" sz="1200" dirty="0" smtClean="0"/>
              <a:t>reifache </a:t>
            </a:r>
            <a:r>
              <a:rPr lang="de-DE" sz="1200" dirty="0" err="1" smtClean="0"/>
              <a:t>Zerspanleistung</a:t>
            </a:r>
            <a:endParaRPr lang="de-DE" sz="1200" dirty="0" smtClean="0"/>
          </a:p>
          <a:p>
            <a:pPr marL="171450" indent="-171450">
              <a:buFont typeface="Arial" panose="020B0604020202020204" pitchFamily="34" charset="0"/>
              <a:buChar char="•"/>
            </a:pPr>
            <a:r>
              <a:rPr lang="de-DE" sz="1200" dirty="0"/>
              <a:t>h</a:t>
            </a:r>
            <a:r>
              <a:rPr lang="de-DE" sz="1200" dirty="0" smtClean="0"/>
              <a:t>ohe Verfügbarkeit</a:t>
            </a:r>
          </a:p>
          <a:p>
            <a:pPr marL="171450" indent="-171450">
              <a:buFont typeface="Arial" panose="020B0604020202020204" pitchFamily="34" charset="0"/>
              <a:buChar char="•"/>
            </a:pPr>
            <a:r>
              <a:rPr lang="de-DE" sz="1200" dirty="0"/>
              <a:t>o</a:t>
            </a:r>
            <a:r>
              <a:rPr lang="de-DE" sz="1200" dirty="0" smtClean="0"/>
              <a:t>ptimale Oberflächengüte</a:t>
            </a:r>
            <a:endParaRPr lang="de-DE" sz="1200" dirty="0"/>
          </a:p>
        </p:txBody>
      </p:sp>
    </p:spTree>
    <p:extLst>
      <p:ext uri="{BB962C8B-B14F-4D97-AF65-F5344CB8AC3E}">
        <p14:creationId xmlns:p14="http://schemas.microsoft.com/office/powerpoint/2010/main" val="321830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b="1" dirty="0" smtClean="0"/>
              <a:t>SHW </a:t>
            </a:r>
            <a:r>
              <a:rPr lang="de-DE" dirty="0" smtClean="0"/>
              <a:t>Technologiestandards</a:t>
            </a:r>
            <a:endParaRPr lang="de-DE" dirty="0"/>
          </a:p>
        </p:txBody>
      </p:sp>
      <p:sp>
        <p:nvSpPr>
          <p:cNvPr id="5" name="Titel 4"/>
          <p:cNvSpPr>
            <a:spLocks noGrp="1"/>
          </p:cNvSpPr>
          <p:nvPr>
            <p:ph type="title"/>
          </p:nvPr>
        </p:nvSpPr>
        <p:spPr/>
        <p:txBody>
          <a:bodyPr/>
          <a:lstStyle/>
          <a:p>
            <a:r>
              <a:rPr lang="de-DE" dirty="0" smtClean="0"/>
              <a:t>Technologie</a:t>
            </a:r>
            <a:endParaRPr lang="de-DE" dirty="0"/>
          </a:p>
        </p:txBody>
      </p:sp>
      <p:sp>
        <p:nvSpPr>
          <p:cNvPr id="9" name="Textplatzhalter 3"/>
          <p:cNvSpPr txBox="1">
            <a:spLocks/>
          </p:cNvSpPr>
          <p:nvPr/>
        </p:nvSpPr>
        <p:spPr>
          <a:xfrm>
            <a:off x="448920" y="1419622"/>
            <a:ext cx="2826936" cy="3024336"/>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Mechanik</a:t>
            </a:r>
          </a:p>
          <a:p>
            <a:pPr marL="171450" indent="-171450">
              <a:buFont typeface="Arial" panose="020B0604020202020204" pitchFamily="34" charset="0"/>
              <a:buChar char="•"/>
            </a:pPr>
            <a:r>
              <a:rPr lang="de-DE" sz="1200" dirty="0" err="1" smtClean="0"/>
              <a:t>DuoDrive</a:t>
            </a:r>
            <a:endParaRPr lang="de-DE" sz="1200" dirty="0" smtClean="0"/>
          </a:p>
          <a:p>
            <a:pPr marL="171450" indent="-171450">
              <a:buFont typeface="Arial" panose="020B0604020202020204" pitchFamily="34" charset="0"/>
              <a:buChar char="•"/>
            </a:pPr>
            <a:r>
              <a:rPr lang="de-DE" sz="1200" dirty="0" err="1" smtClean="0"/>
              <a:t>DynamikDrive</a:t>
            </a:r>
            <a:endParaRPr lang="de-DE" sz="1200" dirty="0" smtClean="0"/>
          </a:p>
          <a:p>
            <a:pPr marL="171450" indent="-171450">
              <a:buFont typeface="Arial" panose="020B0604020202020204" pitchFamily="34" charset="0"/>
              <a:buChar char="•"/>
            </a:pPr>
            <a:r>
              <a:rPr lang="de-DE" sz="1200" dirty="0"/>
              <a:t>s</a:t>
            </a:r>
            <a:r>
              <a:rPr lang="de-DE" sz="1200" dirty="0" smtClean="0"/>
              <a:t>tufenlos positionierbare C-Achse mit Kopfwechselsystem</a:t>
            </a:r>
          </a:p>
          <a:p>
            <a:pPr marL="171450" indent="-171450">
              <a:buFont typeface="Arial" panose="020B0604020202020204" pitchFamily="34" charset="0"/>
              <a:buChar char="•"/>
            </a:pPr>
            <a:r>
              <a:rPr lang="de-DE" sz="1200" dirty="0" smtClean="0"/>
              <a:t>Spannsystem</a:t>
            </a:r>
          </a:p>
          <a:p>
            <a:pPr marL="171450" indent="-171450">
              <a:buFont typeface="Arial" panose="020B0604020202020204" pitchFamily="34" charset="0"/>
              <a:buChar char="•"/>
            </a:pPr>
            <a:r>
              <a:rPr lang="de-DE" sz="1200" dirty="0" smtClean="0"/>
              <a:t>Vibrationsvermeidung</a:t>
            </a:r>
          </a:p>
          <a:p>
            <a:pPr marL="171450" indent="-171450">
              <a:buFont typeface="Arial" panose="020B0604020202020204" pitchFamily="34" charset="0"/>
              <a:buChar char="•"/>
            </a:pPr>
            <a:r>
              <a:rPr lang="de-DE" sz="1200" dirty="0" err="1" smtClean="0"/>
              <a:t>TightBlock</a:t>
            </a:r>
            <a:r>
              <a:rPr lang="de-DE" sz="1200" dirty="0" smtClean="0"/>
              <a:t>-Prinzip</a:t>
            </a:r>
          </a:p>
          <a:p>
            <a:pPr marL="171450" indent="-171450">
              <a:buFont typeface="Arial" panose="020B0604020202020204" pitchFamily="34" charset="0"/>
              <a:buChar char="•"/>
            </a:pPr>
            <a:r>
              <a:rPr lang="de-DE" sz="1200" dirty="0" smtClean="0"/>
              <a:t>Hybridbauweise</a:t>
            </a:r>
          </a:p>
          <a:p>
            <a:pPr marL="171450" indent="-171450">
              <a:buFont typeface="Arial" panose="020B0604020202020204" pitchFamily="34" charset="0"/>
              <a:buChar char="•"/>
            </a:pPr>
            <a:endParaRPr lang="de-DE" sz="1100" dirty="0"/>
          </a:p>
        </p:txBody>
      </p:sp>
      <p:sp>
        <p:nvSpPr>
          <p:cNvPr id="18" name="Textplatzhalter 3"/>
          <p:cNvSpPr txBox="1">
            <a:spLocks/>
          </p:cNvSpPr>
          <p:nvPr/>
        </p:nvSpPr>
        <p:spPr>
          <a:xfrm>
            <a:off x="3275856" y="1419622"/>
            <a:ext cx="2573442" cy="1944216"/>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Elektrik/Elektronik</a:t>
            </a:r>
          </a:p>
          <a:p>
            <a:pPr marL="171450" indent="-171450">
              <a:buFont typeface="Arial" panose="020B0604020202020204" pitchFamily="34" charset="0"/>
              <a:buChar char="•"/>
            </a:pPr>
            <a:r>
              <a:rPr lang="de-DE" sz="1200" dirty="0" smtClean="0"/>
              <a:t>Datenbrille</a:t>
            </a:r>
          </a:p>
          <a:p>
            <a:pPr marL="171450" indent="-171450">
              <a:buFont typeface="Arial" panose="020B0604020202020204" pitchFamily="34" charset="0"/>
              <a:buChar char="•"/>
            </a:pPr>
            <a:r>
              <a:rPr lang="de-DE" sz="1200" dirty="0" smtClean="0"/>
              <a:t>Kamera</a:t>
            </a:r>
          </a:p>
          <a:p>
            <a:pPr marL="171450" indent="-171450">
              <a:buFont typeface="Arial" panose="020B0604020202020204" pitchFamily="34" charset="0"/>
              <a:buChar char="•"/>
            </a:pPr>
            <a:r>
              <a:rPr lang="de-DE" sz="1200" dirty="0" smtClean="0"/>
              <a:t>Bildverarbeitung</a:t>
            </a:r>
          </a:p>
          <a:p>
            <a:pPr marL="171450" indent="-171450">
              <a:buFont typeface="Arial" panose="020B0604020202020204" pitchFamily="34" charset="0"/>
              <a:buChar char="•"/>
            </a:pPr>
            <a:r>
              <a:rPr lang="de-DE" sz="1200" dirty="0" smtClean="0"/>
              <a:t>Energieeffizienz</a:t>
            </a:r>
          </a:p>
          <a:p>
            <a:pPr marL="171450" indent="-171450">
              <a:buFont typeface="Arial" panose="020B0604020202020204" pitchFamily="34" charset="0"/>
              <a:buChar char="•"/>
            </a:pPr>
            <a:r>
              <a:rPr lang="de-DE" sz="1200" dirty="0" smtClean="0"/>
              <a:t>Intelligente Kommunikation bei Doppelständermaschinen</a:t>
            </a:r>
          </a:p>
          <a:p>
            <a:pPr marL="171450" indent="-171450">
              <a:buFont typeface="Arial" panose="020B0604020202020204" pitchFamily="34" charset="0"/>
              <a:buChar char="•"/>
            </a:pPr>
            <a:r>
              <a:rPr lang="de-DE" sz="1200" dirty="0" smtClean="0"/>
              <a:t>Ferndiagnose über UMTS</a:t>
            </a:r>
          </a:p>
        </p:txBody>
      </p:sp>
      <p:sp>
        <p:nvSpPr>
          <p:cNvPr id="19" name="Textplatzhalter 3"/>
          <p:cNvSpPr txBox="1">
            <a:spLocks/>
          </p:cNvSpPr>
          <p:nvPr/>
        </p:nvSpPr>
        <p:spPr>
          <a:xfrm>
            <a:off x="6012160" y="1419622"/>
            <a:ext cx="3475008" cy="3024336"/>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Software</a:t>
            </a:r>
          </a:p>
          <a:p>
            <a:r>
              <a:rPr lang="de-DE" sz="1200" b="1" dirty="0"/>
              <a:t>Bearbeitung</a:t>
            </a:r>
          </a:p>
          <a:p>
            <a:pPr marL="171450" indent="-171450">
              <a:buFont typeface="Arial" panose="020B0604020202020204" pitchFamily="34" charset="0"/>
              <a:buChar char="•"/>
            </a:pPr>
            <a:r>
              <a:rPr lang="de-DE" sz="1200" dirty="0" smtClean="0"/>
              <a:t>Simulation</a:t>
            </a:r>
          </a:p>
          <a:p>
            <a:pPr marL="171450" indent="-171450">
              <a:buFont typeface="Arial" panose="020B0604020202020204" pitchFamily="34" charset="0"/>
              <a:buChar char="•"/>
            </a:pPr>
            <a:r>
              <a:rPr lang="de-DE" sz="1200" dirty="0" err="1" smtClean="0"/>
              <a:t>Unrunddrehen</a:t>
            </a:r>
            <a:endParaRPr lang="de-DE" sz="1200" dirty="0" smtClean="0"/>
          </a:p>
          <a:p>
            <a:pPr marL="171450" indent="-171450">
              <a:buFont typeface="Arial" panose="020B0604020202020204" pitchFamily="34" charset="0"/>
              <a:buChar char="•"/>
            </a:pPr>
            <a:r>
              <a:rPr lang="de-DE" sz="1200" dirty="0" smtClean="0"/>
              <a:t>Zahnradbearbeitung</a:t>
            </a:r>
          </a:p>
          <a:p>
            <a:pPr marL="171450" indent="-171450">
              <a:buFont typeface="Arial" panose="020B0604020202020204" pitchFamily="34" charset="0"/>
              <a:buChar char="•"/>
            </a:pPr>
            <a:r>
              <a:rPr lang="de-DE" sz="1200" dirty="0" smtClean="0"/>
              <a:t>Interpolationsdrehen</a:t>
            </a:r>
          </a:p>
          <a:p>
            <a:pPr marL="171450" indent="-171450">
              <a:buFont typeface="Arial" panose="020B0604020202020204" pitchFamily="34" charset="0"/>
              <a:buChar char="•"/>
            </a:pPr>
            <a:r>
              <a:rPr lang="de-DE" sz="1200" dirty="0" smtClean="0"/>
              <a:t>Intelligente Werkstückvermessung</a:t>
            </a:r>
          </a:p>
          <a:p>
            <a:r>
              <a:rPr lang="de-DE" sz="1200" b="1" dirty="0"/>
              <a:t>Maschine</a:t>
            </a:r>
          </a:p>
          <a:p>
            <a:pPr marL="171450" indent="-171450">
              <a:buFont typeface="Arial" panose="020B0604020202020204" pitchFamily="34" charset="0"/>
              <a:buChar char="•"/>
            </a:pPr>
            <a:r>
              <a:rPr lang="de-DE" sz="1200" dirty="0" smtClean="0"/>
              <a:t>Maschinendiagnose und Kollisionsüberwachung</a:t>
            </a:r>
          </a:p>
          <a:p>
            <a:pPr marL="171450" indent="-171450">
              <a:buFont typeface="Arial" panose="020B0604020202020204" pitchFamily="34" charset="0"/>
              <a:buChar char="•"/>
            </a:pPr>
            <a:r>
              <a:rPr lang="de-DE" sz="1200" dirty="0" smtClean="0"/>
              <a:t>Leitstand</a:t>
            </a:r>
          </a:p>
          <a:p>
            <a:pPr marL="171450" indent="-171450">
              <a:buFont typeface="Arial" panose="020B0604020202020204" pitchFamily="34" charset="0"/>
              <a:buChar char="•"/>
            </a:pPr>
            <a:r>
              <a:rPr lang="de-DE" sz="1200" dirty="0" smtClean="0"/>
              <a:t>Kopfvermessung und -kompensation</a:t>
            </a:r>
          </a:p>
          <a:p>
            <a:pPr marL="171450" indent="-171450">
              <a:buFont typeface="Arial" panose="020B0604020202020204" pitchFamily="34" charset="0"/>
              <a:buChar char="•"/>
            </a:pPr>
            <a:endParaRPr lang="de-DE" sz="1100" dirty="0"/>
          </a:p>
        </p:txBody>
      </p:sp>
    </p:spTree>
    <p:extLst>
      <p:ext uri="{BB962C8B-B14F-4D97-AF65-F5344CB8AC3E}">
        <p14:creationId xmlns:p14="http://schemas.microsoft.com/office/powerpoint/2010/main" val="2182503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sz="2400" dirty="0"/>
              <a:t>Hier fühlen wir uns zu Hause</a:t>
            </a:r>
          </a:p>
        </p:txBody>
      </p:sp>
      <p:sp>
        <p:nvSpPr>
          <p:cNvPr id="5" name="Titel 4"/>
          <p:cNvSpPr>
            <a:spLocks noGrp="1"/>
          </p:cNvSpPr>
          <p:nvPr>
            <p:ph type="title"/>
          </p:nvPr>
        </p:nvSpPr>
        <p:spPr/>
        <p:txBody>
          <a:bodyPr>
            <a:noAutofit/>
          </a:bodyPr>
          <a:lstStyle/>
          <a:p>
            <a:r>
              <a:rPr lang="de-DE" sz="4000" dirty="0"/>
              <a:t>Branchen</a:t>
            </a:r>
          </a:p>
        </p:txBody>
      </p:sp>
      <p:pic>
        <p:nvPicPr>
          <p:cNvPr id="11268" name="Picture 4" descr="Ähnliches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113707"/>
            <a:ext cx="2305050" cy="230505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Bildergebnis für Icon Maschinenbau"/>
          <p:cNvSpPr>
            <a:spLocks noChangeAspect="1" noChangeArrowheads="1"/>
          </p:cNvSpPr>
          <p:nvPr/>
        </p:nvSpPr>
        <p:spPr bwMode="auto">
          <a:xfrm>
            <a:off x="307975" y="-15319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274" name="Picture 10" descr="Bildergebnis für Icon Maschinenba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950496"/>
            <a:ext cx="2065684" cy="206568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ildergebnis für icon Lohnfertigu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2932584"/>
            <a:ext cx="1608114" cy="1370425"/>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Ähnliches F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2416435"/>
            <a:ext cx="1923019" cy="192302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0" descr="Bildergebnis für icon aerospace"/>
          <p:cNvSpPr>
            <a:spLocks noChangeAspect="1" noChangeArrowheads="1"/>
          </p:cNvSpPr>
          <p:nvPr/>
        </p:nvSpPr>
        <p:spPr bwMode="auto">
          <a:xfrm>
            <a:off x="460375" y="-1379538"/>
            <a:ext cx="35147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286" name="Picture 22" descr="Ähnliches F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44" y="1576289"/>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Bildergebnis für icon windkraft"/>
          <p:cNvPicPr>
            <a:picLocks noChangeAspect="1" noChangeArrowheads="1"/>
          </p:cNvPicPr>
          <p:nvPr/>
        </p:nvPicPr>
        <p:blipFill rotWithShape="1">
          <a:blip r:embed="rId7">
            <a:extLst>
              <a:ext uri="{28A0092B-C50C-407E-A947-70E740481C1C}">
                <a14:useLocalDpi xmlns:a14="http://schemas.microsoft.com/office/drawing/2010/main" val="0"/>
              </a:ext>
            </a:extLst>
          </a:blip>
          <a:srcRect b="26155"/>
          <a:stretch/>
        </p:blipFill>
        <p:spPr bwMode="auto">
          <a:xfrm>
            <a:off x="4355976" y="3016181"/>
            <a:ext cx="1584176" cy="128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5069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BAE Systems – Rüstung  </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Branchen</a:t>
            </a:r>
            <a:endParaRPr lang="de-DE" dirty="0"/>
          </a:p>
        </p:txBody>
      </p:sp>
      <p:sp>
        <p:nvSpPr>
          <p:cNvPr id="7" name="Textplatzhalter 3"/>
          <p:cNvSpPr txBox="1">
            <a:spLocks/>
          </p:cNvSpPr>
          <p:nvPr/>
        </p:nvSpPr>
        <p:spPr>
          <a:xfrm>
            <a:off x="448920" y="1356999"/>
            <a:ext cx="3907056" cy="2726920"/>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BAE Systems ist ein führender internationaler Rüstungskonzern mit rund 88 000 Mitarbeitern in aller Welt. Das Unternehmen liefert ein komplettes Angebot an Produkten und Dienstleistungen für Luft-, Boden- und Marinestreitkräfte sowie fortschrittliche Elektronik, Sicherheits- und IT-Leistungen sowie Zusatzleistungen. BAE Systems </a:t>
            </a:r>
            <a:r>
              <a:rPr lang="de-DE" sz="1200" dirty="0" err="1"/>
              <a:t>Hägglunds</a:t>
            </a:r>
            <a:r>
              <a:rPr lang="de-DE" sz="1200" dirty="0"/>
              <a:t> in </a:t>
            </a:r>
            <a:r>
              <a:rPr lang="de-DE" sz="1200" dirty="0" err="1"/>
              <a:t>Örnsköldsvik</a:t>
            </a:r>
            <a:r>
              <a:rPr lang="de-DE" sz="1200" dirty="0"/>
              <a:t>, Schweden, ist spezialisiert auf Entwicklung, Herstellung, Integration und Support eines breiten Spektrums an Militärfahrzeugen für Kunden in aller Welt. Die Produktpalette umfasst u.a. mittelschwere Kampffahrzeuge (CV90), gepanzerte Geländefahrzeuge, Unterstützung und Support zu den Produkten sowie Elektro-Hybrid-Antriebe. </a:t>
            </a:r>
            <a:endParaRPr lang="de-DE" sz="1200" dirty="0" smtClean="0"/>
          </a:p>
        </p:txBody>
      </p:sp>
      <p:pic>
        <p:nvPicPr>
          <p:cNvPr id="8" name="Grafik 7" descr="C:\Users\danbasic.WM\Desktop\MaskinoperatoÔÇ¦a¦Çren - SHW Seiler\BEA\Norrland Mars 2016 03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275606"/>
            <a:ext cx="4103544" cy="2941052"/>
          </a:xfrm>
          <a:prstGeom prst="rect">
            <a:avLst/>
          </a:prstGeom>
          <a:noFill/>
          <a:ln>
            <a:noFill/>
          </a:ln>
        </p:spPr>
      </p:pic>
    </p:spTree>
    <p:extLst>
      <p:ext uri="{BB962C8B-B14F-4D97-AF65-F5344CB8AC3E}">
        <p14:creationId xmlns:p14="http://schemas.microsoft.com/office/powerpoint/2010/main" val="18009920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Liebherr </a:t>
            </a:r>
            <a:r>
              <a:rPr lang="de-DE" dirty="0" err="1" smtClean="0"/>
              <a:t>Bischofshofen</a:t>
            </a:r>
            <a:r>
              <a:rPr lang="de-DE" dirty="0" smtClean="0"/>
              <a:t> – Baumaschinen </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Branchen</a:t>
            </a:r>
            <a:endParaRPr lang="de-DE" dirty="0"/>
          </a:p>
        </p:txBody>
      </p:sp>
      <p:sp>
        <p:nvSpPr>
          <p:cNvPr id="7" name="Textplatzhalter 3"/>
          <p:cNvSpPr txBox="1">
            <a:spLocks/>
          </p:cNvSpPr>
          <p:nvPr/>
        </p:nvSpPr>
        <p:spPr>
          <a:xfrm>
            <a:off x="448920" y="1356999"/>
            <a:ext cx="3907056" cy="2726920"/>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Für die Herstellung der Radlader setzt Liebherr in </a:t>
            </a:r>
            <a:r>
              <a:rPr lang="de-DE" sz="1200" dirty="0" err="1"/>
              <a:t>Bischofshofen</a:t>
            </a:r>
            <a:r>
              <a:rPr lang="de-DE" sz="1200" dirty="0"/>
              <a:t> auf moderne, flexible Fließfertigung mit einem hohen Automatisierungsgrad. Ein neues Bearbeitungszentrum von SHW Werkzeugmaschinen mit überragender Ausstattung unterstützt diese Philosophie mit der Parallelbearbeitung von großen Werkstücken. Durch gleich zweifache orthogonale Kopfarbeit können die einbau­fertigen Grundbauteile der leistungsfähigen </a:t>
            </a:r>
            <a:r>
              <a:rPr lang="de-DE" sz="1200" dirty="0" err="1" smtClean="0"/>
              <a:t>Radladermodelle</a:t>
            </a:r>
            <a:r>
              <a:rPr lang="de-DE" sz="1200" dirty="0" smtClean="0"/>
              <a:t> </a:t>
            </a:r>
            <a:r>
              <a:rPr lang="de-DE" sz="1200" dirty="0"/>
              <a:t>nun deutlich schneller gefertigt werden. Das kommt der Produktvielfalt zugute und schafft sowohl Platz als auch Kapazität für weitere Optimierungsmaßnahmen.</a:t>
            </a:r>
            <a:endParaRPr lang="de-DE" sz="1200" dirty="0" smtClean="0"/>
          </a:p>
        </p:txBody>
      </p:sp>
      <p:pic>
        <p:nvPicPr>
          <p:cNvPr id="12291" name="Picture 3" descr="G:\MSOFFICE\MARKETING\3_Bilder\1_Bilder nach Baureihen\4_PowerSpeed_Baureihe\Doppelständer\PS6_Doppelständer_Liebherr\shw-liebherr-auswahl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3" y="1218560"/>
            <a:ext cx="4514819" cy="300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2864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RIVA Backnang – Metallbearbeitung </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Branchen</a:t>
            </a:r>
            <a:endParaRPr lang="de-DE" dirty="0"/>
          </a:p>
        </p:txBody>
      </p:sp>
      <p:sp>
        <p:nvSpPr>
          <p:cNvPr id="7" name="Textplatzhalter 3"/>
          <p:cNvSpPr txBox="1">
            <a:spLocks/>
          </p:cNvSpPr>
          <p:nvPr/>
        </p:nvSpPr>
        <p:spPr>
          <a:xfrm>
            <a:off x="448920" y="1356999"/>
            <a:ext cx="3907056" cy="2726920"/>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Wenn 2018 Umbau und Erweiterung der heiligen Moschee in Mekka fertig sein werden, dann hat ein deutsches Unternehmen dazu maßgeblich beigetragen. Für Türen, Tore und Fassaden sowie für Balustraden, Ornamente und vergoldete Deckenleuchtsysteme zeichnet RIVA Engineering aus Backnang verantwortlich. Das dynamisch wachsende Unternehmen hat SHW Werkzeugmaschinen einen Rekordauftrag beschert indem es  zehn Fahrständermaschinen des Traditionsunternehmens in Betrieb genommen hat. Bei der Zerspanung riesiger Werkstücke aus anspruchsvollen Materialien leisten diese wiederum Rekordverdächtiges. </a:t>
            </a:r>
          </a:p>
        </p:txBody>
      </p:sp>
      <p:pic>
        <p:nvPicPr>
          <p:cNvPr id="17410" name="Picture 2" descr="G:\MSOFFICE\MARKETING\3_Bilder\1_Bilder nach Baureihen\4_PowerSpeed_Baureihe\Doppelständer\PS6_Doppelständer_RIVA\shw-riwa-auswahl-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463665"/>
            <a:ext cx="4080263" cy="27204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825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sz="2400" dirty="0"/>
              <a:t>„Gutes Design ist innovativ.“</a:t>
            </a:r>
          </a:p>
        </p:txBody>
      </p:sp>
      <p:sp>
        <p:nvSpPr>
          <p:cNvPr id="3" name="Textplatzhalter 2"/>
          <p:cNvSpPr>
            <a:spLocks noGrp="1"/>
          </p:cNvSpPr>
          <p:nvPr>
            <p:ph type="body" sz="quarter" idx="16"/>
          </p:nvPr>
        </p:nvSpPr>
        <p:spPr/>
        <p:txBody>
          <a:bodyPr/>
          <a:lstStyle/>
          <a:p>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noAutofit/>
          </a:bodyPr>
          <a:lstStyle/>
          <a:p>
            <a:r>
              <a:rPr lang="de-DE" sz="4000" dirty="0"/>
              <a:t>Maschinen – Portfolio </a:t>
            </a:r>
          </a:p>
        </p:txBody>
      </p:sp>
      <p:pic>
        <p:nvPicPr>
          <p:cNvPr id="13314" name="Picture 2" descr="G:\MSOFFICE\MARKETING\16_Renderings\Maschinen\2017\01_US2000_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921307"/>
            <a:ext cx="2138376"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G:\MSOFFICE\MARKETING\16_Renderings\Maschinen\2017\08_PS4000_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137" y="1348591"/>
            <a:ext cx="2598807" cy="183776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G:\MSOFFICE\MARKETING\16_Renderings\Maschinen\2017\10_UF7000_1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4153" y="2427734"/>
            <a:ext cx="2947582" cy="2084403"/>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G:\MSOFFICE\MARKETING\16_Renderings\Maschinen\2017\11_PF8000_1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915566"/>
            <a:ext cx="3240360" cy="229144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MSOFFICE\MARKETING\16_Renderings\Maschinen\2017\13_PB4000HG_1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136" y="2316862"/>
            <a:ext cx="3132689" cy="221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1957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OHL </a:t>
            </a:r>
            <a:r>
              <a:rPr lang="de-DE" dirty="0" err="1" smtClean="0"/>
              <a:t>Gutermuth</a:t>
            </a:r>
            <a:r>
              <a:rPr lang="de-DE" dirty="0" smtClean="0"/>
              <a:t> – Armaturen </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Branchen</a:t>
            </a:r>
            <a:endParaRPr lang="de-DE" dirty="0"/>
          </a:p>
        </p:txBody>
      </p:sp>
      <p:sp>
        <p:nvSpPr>
          <p:cNvPr id="7" name="Textplatzhalter 3"/>
          <p:cNvSpPr txBox="1">
            <a:spLocks/>
          </p:cNvSpPr>
          <p:nvPr/>
        </p:nvSpPr>
        <p:spPr>
          <a:xfrm>
            <a:off x="448920" y="1356998"/>
            <a:ext cx="4771152" cy="3447000"/>
          </a:xfrm>
          <a:prstGeom prst="rect">
            <a:avLst/>
          </a:prstGeom>
        </p:spPr>
        <p:txBody>
          <a:bodyPr>
            <a:no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Für die Komplettbearbeitung </a:t>
            </a:r>
            <a:r>
              <a:rPr lang="de-DE" sz="1200" dirty="0" smtClean="0"/>
              <a:t>von großen </a:t>
            </a:r>
            <a:r>
              <a:rPr lang="de-DE" sz="1200" dirty="0"/>
              <a:t>Regelarmaturen und Absperrklappen setzt </a:t>
            </a:r>
            <a:r>
              <a:rPr lang="de-DE" sz="1200" dirty="0" smtClean="0"/>
              <a:t>das Traditionsunternehmen </a:t>
            </a:r>
            <a:r>
              <a:rPr lang="de-DE" sz="1200" dirty="0"/>
              <a:t>OHL </a:t>
            </a:r>
            <a:r>
              <a:rPr lang="de-DE" sz="1200" dirty="0" err="1"/>
              <a:t>Gutermuth</a:t>
            </a:r>
            <a:r>
              <a:rPr lang="de-DE" sz="1200" dirty="0"/>
              <a:t> seit kurzem </a:t>
            </a:r>
            <a:r>
              <a:rPr lang="de-DE" sz="1200" dirty="0" smtClean="0"/>
              <a:t>auf ein </a:t>
            </a:r>
            <a:r>
              <a:rPr lang="de-DE" sz="1200" dirty="0"/>
              <a:t>Dreh-Fräszentrum von SHW Werkzeugmaschinen. </a:t>
            </a:r>
            <a:r>
              <a:rPr lang="de-DE" sz="1200" dirty="0" smtClean="0"/>
              <a:t>So wird </a:t>
            </a:r>
            <a:r>
              <a:rPr lang="de-DE" sz="1200" dirty="0"/>
              <a:t>heute auf einer </a:t>
            </a:r>
            <a:r>
              <a:rPr lang="de-DE" sz="1200" dirty="0" err="1"/>
              <a:t>UniSpeed</a:t>
            </a:r>
            <a:r>
              <a:rPr lang="de-DE" sz="1200" dirty="0"/>
              <a:t> 5T mit zwei </a:t>
            </a:r>
            <a:r>
              <a:rPr lang="de-DE" sz="1200" dirty="0" smtClean="0"/>
              <a:t>Aufspannungen in </a:t>
            </a:r>
            <a:r>
              <a:rPr lang="de-DE" sz="1200" dirty="0"/>
              <a:t>kürzerer Zeit ein besseres Ergebnis erreicht als </a:t>
            </a:r>
            <a:r>
              <a:rPr lang="de-DE" sz="1200" dirty="0" smtClean="0"/>
              <a:t>früher mit </a:t>
            </a:r>
            <a:r>
              <a:rPr lang="de-DE" sz="1200" dirty="0"/>
              <a:t>mindestens vier Aufspannungen auf zwei und </a:t>
            </a:r>
            <a:r>
              <a:rPr lang="de-DE" sz="1200" dirty="0" smtClean="0"/>
              <a:t>mehr Maschinen</a:t>
            </a:r>
            <a:r>
              <a:rPr lang="de-DE" sz="1200" dirty="0"/>
              <a:t>. Bei der Herstellung der für die Dichtheit </a:t>
            </a:r>
            <a:r>
              <a:rPr lang="de-DE" sz="1200" dirty="0" smtClean="0"/>
              <a:t>einer Absperrklappe </a:t>
            </a:r>
            <a:r>
              <a:rPr lang="de-DE" sz="1200" dirty="0"/>
              <a:t>entscheidenden dreifach </a:t>
            </a:r>
            <a:r>
              <a:rPr lang="de-DE" sz="1200" dirty="0" smtClean="0"/>
              <a:t>exzentrischen Klappensitze </a:t>
            </a:r>
            <a:r>
              <a:rPr lang="de-DE" sz="1200" dirty="0"/>
              <a:t>sorgt die Produktivitätssteigerung </a:t>
            </a:r>
            <a:r>
              <a:rPr lang="de-DE" sz="1200" dirty="0" smtClean="0"/>
              <a:t>immer noch </a:t>
            </a:r>
            <a:r>
              <a:rPr lang="de-DE" sz="1200" dirty="0"/>
              <a:t>für ungläubiges Staunen. Verantwortlich dafür </a:t>
            </a:r>
            <a:r>
              <a:rPr lang="de-DE" sz="1200" dirty="0" smtClean="0"/>
              <a:t>ist eine </a:t>
            </a:r>
            <a:r>
              <a:rPr lang="de-DE" sz="1200" dirty="0"/>
              <a:t>speziell entwickelte SHW-Applikation. Die macht </a:t>
            </a:r>
            <a:r>
              <a:rPr lang="de-DE" sz="1200" dirty="0" smtClean="0"/>
              <a:t>aus der </a:t>
            </a:r>
            <a:r>
              <a:rPr lang="de-DE" sz="1200" dirty="0"/>
              <a:t>Standardmaschine eine Sonderlösung, mit der sich </a:t>
            </a:r>
            <a:r>
              <a:rPr lang="de-DE" sz="1200" dirty="0" smtClean="0"/>
              <a:t>die komplexe </a:t>
            </a:r>
            <a:r>
              <a:rPr lang="de-DE" sz="1200" dirty="0"/>
              <a:t>Geometrie schnell und hochpräzise </a:t>
            </a:r>
            <a:r>
              <a:rPr lang="de-DE" sz="1200" dirty="0" smtClean="0"/>
              <a:t>unrund drehen </a:t>
            </a:r>
            <a:r>
              <a:rPr lang="de-DE" sz="1200" dirty="0"/>
              <a:t>lässt. So können unter anderem auch die </a:t>
            </a:r>
            <a:r>
              <a:rPr lang="de-DE" sz="1200" dirty="0" smtClean="0"/>
              <a:t>Betreiber moderner Solarkraftwerke </a:t>
            </a:r>
            <a:r>
              <a:rPr lang="de-DE" sz="1200" dirty="0"/>
              <a:t>darauf vertrauen, dass </a:t>
            </a:r>
            <a:r>
              <a:rPr lang="de-DE" sz="1200" dirty="0" smtClean="0"/>
              <a:t>heißes Thermo-Öl </a:t>
            </a:r>
            <a:r>
              <a:rPr lang="de-DE" sz="1200" dirty="0"/>
              <a:t>zuverlässig dosiert </a:t>
            </a:r>
            <a:r>
              <a:rPr lang="de-DE" sz="1200" dirty="0" smtClean="0"/>
              <a:t>und kontrolliert </a:t>
            </a:r>
            <a:r>
              <a:rPr lang="de-DE" sz="1200" dirty="0"/>
              <a:t>durch </a:t>
            </a:r>
            <a:r>
              <a:rPr lang="de-DE" sz="1200" dirty="0" smtClean="0"/>
              <a:t>das riesige </a:t>
            </a:r>
            <a:r>
              <a:rPr lang="de-DE" sz="1200" dirty="0"/>
              <a:t>Leitungsnetz fließt.</a:t>
            </a:r>
          </a:p>
        </p:txBody>
      </p:sp>
      <p:pic>
        <p:nvPicPr>
          <p:cNvPr id="13314" name="Picture 2" descr="G:\MSOFFICE\MARKETING\3_Bilder\1_Bilder nach Baureihen\2_UniSpeed_5_6\UniSpeed_5T\IMG_23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1624" y="1356998"/>
            <a:ext cx="3624401" cy="2718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871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Schunder</a:t>
            </a:r>
            <a:r>
              <a:rPr lang="de-DE" dirty="0" smtClean="0"/>
              <a:t> Präzisionstechnik – Lohnfertigung </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Branchen</a:t>
            </a:r>
            <a:endParaRPr lang="de-DE" dirty="0"/>
          </a:p>
        </p:txBody>
      </p:sp>
      <p:sp>
        <p:nvSpPr>
          <p:cNvPr id="7" name="Textplatzhalter 3"/>
          <p:cNvSpPr txBox="1">
            <a:spLocks/>
          </p:cNvSpPr>
          <p:nvPr/>
        </p:nvSpPr>
        <p:spPr>
          <a:xfrm>
            <a:off x="448920" y="1356999"/>
            <a:ext cx="3907056" cy="2726920"/>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Mit der Investition in ein </a:t>
            </a:r>
            <a:r>
              <a:rPr lang="de-DE" sz="1200" dirty="0" smtClean="0"/>
              <a:t>Großbearbeitungszentrum </a:t>
            </a:r>
            <a:r>
              <a:rPr lang="de-DE" sz="1200" dirty="0" err="1" smtClean="0"/>
              <a:t>Uniforce</a:t>
            </a:r>
            <a:r>
              <a:rPr lang="de-DE" sz="1200" dirty="0" smtClean="0"/>
              <a:t> </a:t>
            </a:r>
            <a:r>
              <a:rPr lang="de-DE" sz="1200" dirty="0"/>
              <a:t>6 von SHW Werkzeugmaschinen hat </a:t>
            </a:r>
            <a:r>
              <a:rPr lang="de-DE" sz="1200" dirty="0" smtClean="0"/>
              <a:t>Präzisionstechnik </a:t>
            </a:r>
            <a:r>
              <a:rPr lang="de-DE" sz="1200" dirty="0" err="1" smtClean="0"/>
              <a:t>Schunder</a:t>
            </a:r>
            <a:r>
              <a:rPr lang="de-DE" sz="1200" dirty="0" smtClean="0"/>
              <a:t> </a:t>
            </a:r>
            <a:r>
              <a:rPr lang="de-DE" sz="1200" dirty="0"/>
              <a:t>seinen Bearbeitungsbereich für Werkstücke bis zu </a:t>
            </a:r>
            <a:r>
              <a:rPr lang="de-DE" sz="1200" dirty="0" smtClean="0"/>
              <a:t>einer Länge von 20 </a:t>
            </a:r>
            <a:r>
              <a:rPr lang="de-DE" sz="1200" dirty="0"/>
              <a:t>m erweitert. Ohne zeitaufwändiges Umspannen können die </a:t>
            </a:r>
            <a:r>
              <a:rPr lang="de-DE" sz="1200" dirty="0" smtClean="0"/>
              <a:t>voluminösen Teile </a:t>
            </a:r>
            <a:r>
              <a:rPr lang="de-DE" sz="1200" dirty="0"/>
              <a:t>wirtschaftlich und zugleich hochpräzise bearbeitet werden.</a:t>
            </a:r>
            <a:endParaRPr lang="de-DE" sz="1200" dirty="0" smtClean="0"/>
          </a:p>
        </p:txBody>
      </p:sp>
      <p:pic>
        <p:nvPicPr>
          <p:cNvPr id="14339" name="Picture 3" descr="G:\MSOFFICE\MARKETING\3_Bilder\1_Bilder nach Baureihen\5_UniForce Baureihe\UniForce 6\_MG_27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356999"/>
            <a:ext cx="4362024" cy="29077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4776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Otto Martin – Maschinenbau </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Branchen</a:t>
            </a:r>
            <a:endParaRPr lang="de-DE" dirty="0"/>
          </a:p>
        </p:txBody>
      </p:sp>
      <p:sp>
        <p:nvSpPr>
          <p:cNvPr id="7" name="Textplatzhalter 3"/>
          <p:cNvSpPr txBox="1">
            <a:spLocks/>
          </p:cNvSpPr>
          <p:nvPr/>
        </p:nvSpPr>
        <p:spPr>
          <a:xfrm>
            <a:off x="448920" y="1356999"/>
            <a:ext cx="4051072" cy="2726920"/>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smtClean="0"/>
              <a:t>Beim Maschinenhersteller Martin ist seit rund drei Jahren ein </a:t>
            </a:r>
            <a:r>
              <a:rPr lang="de-DE" sz="1200" dirty="0" err="1" smtClean="0"/>
              <a:t>UniSpeed</a:t>
            </a:r>
            <a:r>
              <a:rPr lang="de-DE" sz="1200" dirty="0" smtClean="0"/>
              <a:t> 5 Bearbeitungszentrum mit </a:t>
            </a:r>
            <a:r>
              <a:rPr lang="de-DE" sz="1200" dirty="0" err="1" smtClean="0"/>
              <a:t>Orthogonalkopf</a:t>
            </a:r>
            <a:r>
              <a:rPr lang="de-DE" sz="1200" dirty="0" smtClean="0"/>
              <a:t> von SHW im Einsatz. Zusammen mit einem </a:t>
            </a:r>
            <a:r>
              <a:rPr lang="de-DE" sz="1200" dirty="0" err="1" smtClean="0"/>
              <a:t>Palettenwechsler</a:t>
            </a:r>
            <a:r>
              <a:rPr lang="de-DE" sz="1200" dirty="0" smtClean="0"/>
              <a:t> mit vier Plätzen und Vorrichtungen für je zwei Werkstücke können vier Aufträge ab Losgröße eins bearbeitet und hauptzeitparallel vorgerüstet werden. Die Fertigungs-</a:t>
            </a:r>
            <a:r>
              <a:rPr lang="de-DE" sz="1200" dirty="0"/>
              <a:t>H</a:t>
            </a:r>
            <a:r>
              <a:rPr lang="de-DE" sz="1200" dirty="0" smtClean="0"/>
              <a:t>auptzeit für die Tischplatten der eigenen Produkte ist um 34 Prozent gesunken.</a:t>
            </a:r>
          </a:p>
        </p:txBody>
      </p:sp>
      <p:pic>
        <p:nvPicPr>
          <p:cNvPr id="15362" name="Picture 2" descr="G:\MSOFFICE\MARKETING\3_Bilder\1_Bilder nach Baureihen\2_UniSpeed_5_6\Palettenwechsler\IMG_4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7" y="1351268"/>
            <a:ext cx="4255085" cy="28046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2134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ild 55" descr="hintergrund_maschi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639" y="959632"/>
            <a:ext cx="8352928" cy="3464369"/>
          </a:xfrm>
          <a:prstGeom prst="rect">
            <a:avLst/>
          </a:prstGeom>
          <a:ln>
            <a:solidFill>
              <a:schemeClr val="bg1">
                <a:lumMod val="50000"/>
              </a:schemeClr>
            </a:solidFill>
          </a:ln>
          <a:effectLst>
            <a:outerShdw blurRad="50800" dist="50800" dir="5400000" algn="ctr" rotWithShape="0">
              <a:srgbClr val="625F60"/>
            </a:outerShdw>
          </a:effectLst>
        </p:spPr>
      </p:pic>
      <p:sp>
        <p:nvSpPr>
          <p:cNvPr id="5" name="Titel 4"/>
          <p:cNvSpPr>
            <a:spLocks noGrp="1"/>
          </p:cNvSpPr>
          <p:nvPr>
            <p:ph type="title"/>
          </p:nvPr>
        </p:nvSpPr>
        <p:spPr/>
        <p:txBody>
          <a:bodyPr>
            <a:noAutofit/>
          </a:bodyPr>
          <a:lstStyle/>
          <a:p>
            <a:r>
              <a:rPr lang="de-DE" sz="3600" dirty="0"/>
              <a:t>Referenzen</a:t>
            </a:r>
          </a:p>
        </p:txBody>
      </p:sp>
      <p:sp>
        <p:nvSpPr>
          <p:cNvPr id="6" name="Eine Ecke des Rechtecks schneiden 5"/>
          <p:cNvSpPr/>
          <p:nvPr/>
        </p:nvSpPr>
        <p:spPr bwMode="auto">
          <a:xfrm rot="845623">
            <a:off x="808386" y="1178526"/>
            <a:ext cx="3199882" cy="1305246"/>
          </a:xfrm>
          <a:prstGeom prst="snip1Rect">
            <a:avLst/>
          </a:prstGeom>
          <a:solidFill>
            <a:srgbClr val="92D05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latin typeface="Arial" charset="0"/>
              <a:ea typeface="ヒラギノ角ゴ Pro W3" pitchFamily="-128" charset="-128"/>
            </a:endParaRPr>
          </a:p>
        </p:txBody>
      </p:sp>
      <p:sp>
        <p:nvSpPr>
          <p:cNvPr id="8" name="Eine Ecke des Rechtecks schneiden 7"/>
          <p:cNvSpPr/>
          <p:nvPr/>
        </p:nvSpPr>
        <p:spPr bwMode="auto">
          <a:xfrm rot="20369863" flipH="1">
            <a:off x="4030806" y="965050"/>
            <a:ext cx="3059833" cy="1162163"/>
          </a:xfrm>
          <a:prstGeom prst="snip1Rect">
            <a:avLst/>
          </a:prstGeom>
          <a:solidFill>
            <a:srgbClr val="FFC0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latin typeface="Arial" charset="0"/>
              <a:ea typeface="ヒラギノ角ゴ Pro W3" pitchFamily="-128" charset="-128"/>
            </a:endParaRPr>
          </a:p>
        </p:txBody>
      </p:sp>
      <p:sp>
        <p:nvSpPr>
          <p:cNvPr id="9" name="Eine Ecke des Rechtecks schneiden 8"/>
          <p:cNvSpPr/>
          <p:nvPr/>
        </p:nvSpPr>
        <p:spPr bwMode="auto">
          <a:xfrm rot="19231656">
            <a:off x="6601031" y="1268835"/>
            <a:ext cx="1563663" cy="2850676"/>
          </a:xfrm>
          <a:prstGeom prst="snip1Rect">
            <a:avLst/>
          </a:prstGeom>
          <a:solidFill>
            <a:srgbClr val="5C8511">
              <a:alpha val="2470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latin typeface="Arial" charset="0"/>
              <a:ea typeface="ヒラギノ角ゴ Pro W3" pitchFamily="-128" charset="-128"/>
            </a:endParaRPr>
          </a:p>
        </p:txBody>
      </p:sp>
      <p:sp>
        <p:nvSpPr>
          <p:cNvPr id="10" name="Eine Ecke des Rechtecks schneiden 9"/>
          <p:cNvSpPr/>
          <p:nvPr/>
        </p:nvSpPr>
        <p:spPr bwMode="auto">
          <a:xfrm rot="19231656">
            <a:off x="4963495" y="1964386"/>
            <a:ext cx="1298301" cy="2779278"/>
          </a:xfrm>
          <a:prstGeom prst="snip1Rect">
            <a:avLst/>
          </a:prstGeom>
          <a:solidFill>
            <a:srgbClr val="7030A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latin typeface="Arial" charset="0"/>
              <a:ea typeface="ヒラギノ角ゴ Pro W3" pitchFamily="-128" charset="-128"/>
            </a:endParaRPr>
          </a:p>
        </p:txBody>
      </p:sp>
      <p:sp>
        <p:nvSpPr>
          <p:cNvPr id="11" name="Eine Ecke des Rechtecks schneiden 10"/>
          <p:cNvSpPr/>
          <p:nvPr/>
        </p:nvSpPr>
        <p:spPr bwMode="auto">
          <a:xfrm rot="2398673">
            <a:off x="2904575" y="2617959"/>
            <a:ext cx="1431884" cy="2307106"/>
          </a:xfrm>
          <a:prstGeom prst="snip1Rect">
            <a:avLst/>
          </a:prstGeom>
          <a:solidFill>
            <a:schemeClr val="tx1">
              <a:lumMod val="75000"/>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latin typeface="Arial" charset="0"/>
              <a:ea typeface="ヒラギノ角ゴ Pro W3" pitchFamily="-128" charset="-128"/>
            </a:endParaRPr>
          </a:p>
        </p:txBody>
      </p:sp>
      <p:sp>
        <p:nvSpPr>
          <p:cNvPr id="12" name="Eine Ecke des Rechtecks schneiden 11"/>
          <p:cNvSpPr/>
          <p:nvPr/>
        </p:nvSpPr>
        <p:spPr bwMode="auto">
          <a:xfrm rot="20393539">
            <a:off x="298021" y="2479346"/>
            <a:ext cx="4016077" cy="1722204"/>
          </a:xfrm>
          <a:prstGeom prst="snip1Rect">
            <a:avLst/>
          </a:prstGeom>
          <a:solidFill>
            <a:schemeClr val="accent2">
              <a:lumMod val="20000"/>
              <a:lumOff val="80000"/>
              <a:alpha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latin typeface="Arial" charset="0"/>
              <a:ea typeface="ヒラギノ角ゴ Pro W3" pitchFamily="-128" charset="-128"/>
            </a:endParaRPr>
          </a:p>
        </p:txBody>
      </p:sp>
      <p:sp>
        <p:nvSpPr>
          <p:cNvPr id="13" name="Rechteck 12"/>
          <p:cNvSpPr/>
          <p:nvPr/>
        </p:nvSpPr>
        <p:spPr>
          <a:xfrm>
            <a:off x="925998" y="972656"/>
            <a:ext cx="880369" cy="369332"/>
          </a:xfrm>
          <a:prstGeom prst="rect">
            <a:avLst/>
          </a:prstGeom>
          <a:effectLst>
            <a:outerShdw blurRad="50800" dist="50800" dir="5400000" algn="ctr" rotWithShape="0">
              <a:schemeClr val="bg1"/>
            </a:outerShdw>
          </a:effectLst>
        </p:spPr>
        <p:txBody>
          <a:bodyPr wrap="none">
            <a:spAutoFit/>
          </a:bodyPr>
          <a:lstStyle/>
          <a:p>
            <a:r>
              <a:rPr lang="de-DE" b="1" dirty="0">
                <a:latin typeface="Arial Narrow" panose="020B0606020202030204" pitchFamily="34" charset="0"/>
                <a:ea typeface="+mj-ea"/>
                <a:cs typeface="Arial" panose="020B0604020202020204" pitchFamily="34" charset="0"/>
              </a:rPr>
              <a:t>Energie</a:t>
            </a: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737" y="1546131"/>
            <a:ext cx="1080120" cy="271867"/>
          </a:xfrm>
          <a:prstGeom prst="rect">
            <a:avLst/>
          </a:prstGeom>
          <a:ln>
            <a:solidFill>
              <a:schemeClr val="bg1">
                <a:lumMod val="50000"/>
              </a:schemeClr>
            </a:solidFill>
          </a:ln>
          <a:effectLst>
            <a:outerShdw blurRad="50800" dist="50800" dir="5400000" algn="ctr" rotWithShape="0">
              <a:srgbClr val="625F60"/>
            </a:outerShdw>
          </a:effectLst>
        </p:spPr>
      </p:pic>
      <p:pic>
        <p:nvPicPr>
          <p:cNvPr id="15" name="Bild 24" descr="Joyrun"/>
          <p:cNvPicPr/>
          <p:nvPr/>
        </p:nvPicPr>
        <p:blipFill rotWithShape="1">
          <a:blip r:embed="rId4" cstate="print"/>
          <a:srcRect l="16129" t="12359" r="12903" b="19101"/>
          <a:stretch/>
        </p:blipFill>
        <p:spPr bwMode="auto">
          <a:xfrm>
            <a:off x="2530873" y="2063091"/>
            <a:ext cx="314325" cy="290684"/>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16" name="Bild 13" descr="Geppert"/>
          <p:cNvPicPr/>
          <p:nvPr/>
        </p:nvPicPr>
        <p:blipFill>
          <a:blip r:embed="rId5" cstate="print"/>
          <a:srcRect/>
          <a:stretch>
            <a:fillRect/>
          </a:stretch>
        </p:blipFill>
        <p:spPr bwMode="auto">
          <a:xfrm>
            <a:off x="1557859" y="1993034"/>
            <a:ext cx="848286" cy="190500"/>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796" y="1392564"/>
            <a:ext cx="1196186" cy="188721"/>
          </a:xfrm>
          <a:prstGeom prst="rect">
            <a:avLst/>
          </a:prstGeom>
          <a:ln>
            <a:solidFill>
              <a:schemeClr val="bg1">
                <a:lumMod val="50000"/>
              </a:schemeClr>
            </a:solidFill>
          </a:ln>
          <a:effectLst>
            <a:outerShdw blurRad="50800" dist="50800" dir="5400000" algn="ctr" rotWithShape="0">
              <a:srgbClr val="625F60"/>
            </a:outerShdw>
          </a:effectLst>
        </p:spPr>
      </p:pic>
      <p:pic>
        <p:nvPicPr>
          <p:cNvPr id="1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2760" y="1952743"/>
            <a:ext cx="798149" cy="290684"/>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a:extLst>
            <a:ext uri="{909E8E84-426E-40DD-AFC4-6F175D3DCCD1}">
              <a14:hiddenFill xmlns:a14="http://schemas.microsoft.com/office/drawing/2010/main">
                <a:solidFill>
                  <a:schemeClr val="accent1"/>
                </a:solidFill>
              </a14:hiddenFill>
            </a:ext>
          </a:extLst>
        </p:spPr>
      </p:pic>
      <p:pic>
        <p:nvPicPr>
          <p:cNvPr id="19" name="Bild 187" descr="GE Energy logo"/>
          <p:cNvPicPr/>
          <p:nvPr/>
        </p:nvPicPr>
        <p:blipFill rotWithShape="1">
          <a:blip r:embed="rId8" cstate="print">
            <a:lum contrast="20000"/>
          </a:blip>
          <a:srcRect t="9667" b="12997"/>
          <a:stretch/>
        </p:blipFill>
        <p:spPr bwMode="auto">
          <a:xfrm>
            <a:off x="916903" y="1748967"/>
            <a:ext cx="663042" cy="164364"/>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20"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57577" y="1485810"/>
            <a:ext cx="437298" cy="228156"/>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a:extLst>
            <a:ext uri="{909E8E84-426E-40DD-AFC4-6F175D3DCCD1}">
              <a14:hiddenFill xmlns:a14="http://schemas.microsoft.com/office/drawing/2010/main">
                <a:solidFill>
                  <a:schemeClr val="accent1"/>
                </a:solidFill>
              </a14:hiddenFill>
            </a:ext>
          </a:extLst>
        </p:spPr>
      </p:pic>
      <p:pic>
        <p:nvPicPr>
          <p:cNvPr id="21" name="Picture 10" descr="http://www.cartype.com/pics/4638/full/bmw_logo_1.jpg"/>
          <p:cNvPicPr>
            <a:picLocks noChangeAspect="1" noChangeArrowheads="1"/>
          </p:cNvPicPr>
          <p:nvPr/>
        </p:nvPicPr>
        <p:blipFill>
          <a:blip r:embed="rId10" cstate="print"/>
          <a:srcRect/>
          <a:stretch>
            <a:fillRect/>
          </a:stretch>
        </p:blipFill>
        <p:spPr bwMode="auto">
          <a:xfrm>
            <a:off x="5555706" y="1289419"/>
            <a:ext cx="305141" cy="310469"/>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pic>
        <p:nvPicPr>
          <p:cNvPr id="22" name="Bild 251" descr="Mercedes-Benz_logo"/>
          <p:cNvPicPr/>
          <p:nvPr/>
        </p:nvPicPr>
        <p:blipFill>
          <a:blip r:embed="rId11" cstate="print"/>
          <a:srcRect/>
          <a:stretch>
            <a:fillRect/>
          </a:stretch>
        </p:blipFill>
        <p:spPr bwMode="auto">
          <a:xfrm>
            <a:off x="6352977" y="1319287"/>
            <a:ext cx="360040" cy="335274"/>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23" name="Bild 270" descr="opel_logo"/>
          <p:cNvPicPr/>
          <p:nvPr/>
        </p:nvPicPr>
        <p:blipFill>
          <a:blip r:embed="rId12" cstate="print"/>
          <a:srcRect t="12717" b="15015"/>
          <a:stretch>
            <a:fillRect/>
          </a:stretch>
        </p:blipFill>
        <p:spPr bwMode="auto">
          <a:xfrm>
            <a:off x="4914513" y="1648417"/>
            <a:ext cx="316545" cy="279800"/>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24" name="Picture 10" descr="http://tbn2.google.com/images?q=tbn:T64Kk4z2Y22rpM:http://translog.info/d/files/images/IVECOlogo%2520copy.preview.jpg">
            <a:hlinkClick r:id="rId13"/>
          </p:cNvPr>
          <p:cNvPicPr>
            <a:picLocks noChangeAspect="1" noChangeArrowheads="1"/>
          </p:cNvPicPr>
          <p:nvPr/>
        </p:nvPicPr>
        <p:blipFill>
          <a:blip r:embed="rId14" cstate="print"/>
          <a:srcRect/>
          <a:stretch>
            <a:fillRect/>
          </a:stretch>
        </p:blipFill>
        <p:spPr bwMode="auto">
          <a:xfrm>
            <a:off x="5464986" y="1730510"/>
            <a:ext cx="647407" cy="155716"/>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pic>
        <p:nvPicPr>
          <p:cNvPr id="25" name="Bild 60" descr="Volvo"/>
          <p:cNvPicPr/>
          <p:nvPr/>
        </p:nvPicPr>
        <p:blipFill>
          <a:blip r:embed="rId15" cstate="print">
            <a:lum contrast="20000"/>
          </a:blip>
          <a:srcRect/>
          <a:stretch>
            <a:fillRect/>
          </a:stretch>
        </p:blipFill>
        <p:spPr bwMode="auto">
          <a:xfrm>
            <a:off x="4266782" y="1804611"/>
            <a:ext cx="248671" cy="284547"/>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26" name="Picture 18" descr="visitvw"/>
          <p:cNvPicPr>
            <a:picLocks noChangeAspect="1" noChangeArrowheads="1"/>
          </p:cNvPicPr>
          <p:nvPr/>
        </p:nvPicPr>
        <p:blipFill>
          <a:blip r:embed="rId16" cstate="print">
            <a:lum bright="6000" contrast="12000"/>
          </a:blip>
          <a:srcRect l="2554" t="18806" r="3845" b="7692"/>
          <a:stretch>
            <a:fillRect/>
          </a:stretch>
        </p:blipFill>
        <p:spPr bwMode="auto">
          <a:xfrm>
            <a:off x="4580160" y="2090787"/>
            <a:ext cx="541735" cy="141494"/>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pic>
        <p:nvPicPr>
          <p:cNvPr id="27" name="Picture 12" descr="http://tbn0.google.com/images?q=tbn:U-s8zf_WaUH4sM:http://www.newsandtech.com/issues/2002/06-02/nt/images/40ManRoland-logo.gif">
            <a:hlinkClick r:id="rId17"/>
          </p:cNvPr>
          <p:cNvPicPr>
            <a:picLocks noChangeAspect="1" noChangeArrowheads="1"/>
          </p:cNvPicPr>
          <p:nvPr/>
        </p:nvPicPr>
        <p:blipFill>
          <a:blip r:embed="rId18" cstate="print"/>
          <a:srcRect/>
          <a:stretch>
            <a:fillRect/>
          </a:stretch>
        </p:blipFill>
        <p:spPr bwMode="auto">
          <a:xfrm>
            <a:off x="4990808" y="1263685"/>
            <a:ext cx="320286" cy="176157"/>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sp>
        <p:nvSpPr>
          <p:cNvPr id="28" name="Rechteck 27"/>
          <p:cNvSpPr/>
          <p:nvPr/>
        </p:nvSpPr>
        <p:spPr>
          <a:xfrm>
            <a:off x="5555706" y="920087"/>
            <a:ext cx="1296144" cy="369332"/>
          </a:xfrm>
          <a:prstGeom prst="rect">
            <a:avLst/>
          </a:prstGeom>
          <a:effectLst>
            <a:outerShdw blurRad="50800" dist="50800" dir="5400000" algn="ctr" rotWithShape="0">
              <a:schemeClr val="bg1"/>
            </a:outerShdw>
          </a:effectLst>
        </p:spPr>
        <p:txBody>
          <a:bodyPr wrap="square">
            <a:spAutoFit/>
          </a:bodyPr>
          <a:lstStyle/>
          <a:p>
            <a:r>
              <a:rPr lang="de-DE" b="1" dirty="0">
                <a:latin typeface="Arial Narrow" panose="020B0606020202030204" pitchFamily="34" charset="0"/>
                <a:ea typeface="+mj-ea"/>
                <a:cs typeface="Arial" panose="020B0604020202020204" pitchFamily="34" charset="0"/>
              </a:rPr>
              <a:t>Automotive</a:t>
            </a:r>
          </a:p>
        </p:txBody>
      </p:sp>
      <p:pic>
        <p:nvPicPr>
          <p:cNvPr id="29" name="Bild 55" descr="Uraltransmash"/>
          <p:cNvPicPr/>
          <p:nvPr/>
        </p:nvPicPr>
        <p:blipFill>
          <a:blip r:embed="rId19" cstate="print">
            <a:lum contrast="20000"/>
          </a:blip>
          <a:srcRect/>
          <a:stretch>
            <a:fillRect/>
          </a:stretch>
        </p:blipFill>
        <p:spPr bwMode="auto">
          <a:xfrm>
            <a:off x="7245810" y="2575595"/>
            <a:ext cx="919116" cy="253454"/>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30" name="Bild 320" descr="Murom"/>
          <p:cNvPicPr/>
          <p:nvPr/>
        </p:nvPicPr>
        <p:blipFill>
          <a:blip r:embed="rId20" cstate="print">
            <a:lum contrast="20000"/>
          </a:blip>
          <a:srcRect r="4611"/>
          <a:stretch>
            <a:fillRect/>
          </a:stretch>
        </p:blipFill>
        <p:spPr bwMode="auto">
          <a:xfrm>
            <a:off x="6885770" y="3004510"/>
            <a:ext cx="720080" cy="230169"/>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31" name="Bild 178" descr="Egyption National Railways"/>
          <p:cNvPicPr/>
          <p:nvPr/>
        </p:nvPicPr>
        <p:blipFill>
          <a:blip r:embed="rId21" cstate="print"/>
          <a:srcRect/>
          <a:stretch>
            <a:fillRect/>
          </a:stretch>
        </p:blipFill>
        <p:spPr bwMode="auto">
          <a:xfrm>
            <a:off x="7705369" y="3113909"/>
            <a:ext cx="720080" cy="300428"/>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32" name="Bild 56" descr="Uralwagonzawod"/>
          <p:cNvPicPr/>
          <p:nvPr/>
        </p:nvPicPr>
        <p:blipFill>
          <a:blip r:embed="rId22" cstate="print">
            <a:lum contrast="20000"/>
          </a:blip>
          <a:srcRect/>
          <a:stretch>
            <a:fillRect/>
          </a:stretch>
        </p:blipFill>
        <p:spPr bwMode="auto">
          <a:xfrm>
            <a:off x="6381549" y="2188933"/>
            <a:ext cx="1139003" cy="270397"/>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33" name="Picture 3"/>
          <p:cNvPicPr/>
          <p:nvPr/>
        </p:nvPicPr>
        <p:blipFill>
          <a:blip r:embed="rId23" cstate="print">
            <a:extLst>
              <a:ext uri="{28A0092B-C50C-407E-A947-70E740481C1C}">
                <a14:useLocalDpi xmlns:a14="http://schemas.microsoft.com/office/drawing/2010/main" val="0"/>
              </a:ext>
            </a:extLst>
          </a:blip>
          <a:stretch>
            <a:fillRect/>
          </a:stretch>
        </p:blipFill>
        <p:spPr>
          <a:xfrm>
            <a:off x="7394264" y="3581114"/>
            <a:ext cx="622209" cy="244452"/>
          </a:xfrm>
          <a:prstGeom prst="rect">
            <a:avLst/>
          </a:prstGeom>
          <a:ln>
            <a:solidFill>
              <a:schemeClr val="bg1">
                <a:lumMod val="50000"/>
              </a:schemeClr>
            </a:solidFill>
          </a:ln>
          <a:effectLst>
            <a:outerShdw blurRad="50800" dist="50800" dir="5400000" algn="ctr" rotWithShape="0">
              <a:srgbClr val="625F60"/>
            </a:outerShdw>
          </a:effectLst>
        </p:spPr>
      </p:pic>
      <p:sp>
        <p:nvSpPr>
          <p:cNvPr id="34" name="Rechteck 33"/>
          <p:cNvSpPr/>
          <p:nvPr/>
        </p:nvSpPr>
        <p:spPr>
          <a:xfrm>
            <a:off x="6055865" y="1808368"/>
            <a:ext cx="941283" cy="369332"/>
          </a:xfrm>
          <a:prstGeom prst="rect">
            <a:avLst/>
          </a:prstGeom>
          <a:effectLst>
            <a:outerShdw blurRad="50800" dist="50800" dir="5400000" algn="ctr" rotWithShape="0">
              <a:schemeClr val="bg1"/>
            </a:outerShdw>
          </a:effectLst>
        </p:spPr>
        <p:txBody>
          <a:bodyPr wrap="none">
            <a:spAutoFit/>
          </a:bodyPr>
          <a:lstStyle/>
          <a:p>
            <a:r>
              <a:rPr lang="de-DE" b="1" dirty="0">
                <a:latin typeface="Arial Narrow" panose="020B0606020202030204" pitchFamily="34" charset="0"/>
                <a:ea typeface="+mj-ea"/>
                <a:cs typeface="Arial" panose="020B0604020202020204" pitchFamily="34" charset="0"/>
              </a:rPr>
              <a:t>Schiene</a:t>
            </a:r>
          </a:p>
        </p:txBody>
      </p:sp>
      <p:pic>
        <p:nvPicPr>
          <p:cNvPr id="36" name="Bild 288" descr="PWAI"/>
          <p:cNvPicPr/>
          <p:nvPr/>
        </p:nvPicPr>
        <p:blipFill>
          <a:blip r:embed="rId24" cstate="print">
            <a:lum contrast="20000"/>
          </a:blip>
          <a:srcRect/>
          <a:stretch>
            <a:fillRect/>
          </a:stretch>
        </p:blipFill>
        <p:spPr bwMode="auto">
          <a:xfrm>
            <a:off x="5745267" y="3998113"/>
            <a:ext cx="545951" cy="266179"/>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37" name="Bild 193" descr="Haesl"/>
          <p:cNvPicPr/>
          <p:nvPr/>
        </p:nvPicPr>
        <p:blipFill>
          <a:blip r:embed="rId25" cstate="print">
            <a:lum contrast="40000"/>
          </a:blip>
          <a:srcRect r="39897"/>
          <a:stretch>
            <a:fillRect/>
          </a:stretch>
        </p:blipFill>
        <p:spPr bwMode="auto">
          <a:xfrm>
            <a:off x="5311094" y="3633265"/>
            <a:ext cx="619683" cy="187923"/>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38" name="Picture 9"/>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052163" y="3297420"/>
            <a:ext cx="1112535" cy="210059"/>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a:extLst>
            <a:ext uri="{909E8E84-426E-40DD-AFC4-6F175D3DCCD1}">
              <a14:hiddenFill xmlns:a14="http://schemas.microsoft.com/office/drawing/2010/main">
                <a:solidFill>
                  <a:schemeClr val="accent1"/>
                </a:solidFill>
              </a14:hiddenFill>
            </a:ext>
          </a:extLst>
        </p:spPr>
      </p:pic>
      <p:pic>
        <p:nvPicPr>
          <p:cNvPr id="39" name="Bild 263" descr="n3_logo"/>
          <p:cNvPicPr/>
          <p:nvPr/>
        </p:nvPicPr>
        <p:blipFill>
          <a:blip r:embed="rId27" cstate="print">
            <a:lum contrast="20000"/>
          </a:blip>
          <a:srcRect b="17503"/>
          <a:stretch>
            <a:fillRect/>
          </a:stretch>
        </p:blipFill>
        <p:spPr bwMode="auto">
          <a:xfrm>
            <a:off x="5620936" y="2970680"/>
            <a:ext cx="504619" cy="184550"/>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40" name="Bild 1" descr="Aviaagregat Samara_Logo"/>
          <p:cNvPicPr/>
          <p:nvPr/>
        </p:nvPicPr>
        <p:blipFill>
          <a:blip r:embed="rId28" cstate="print"/>
          <a:srcRect/>
          <a:stretch>
            <a:fillRect/>
          </a:stretch>
        </p:blipFill>
        <p:spPr bwMode="auto">
          <a:xfrm>
            <a:off x="6236975" y="3627753"/>
            <a:ext cx="388343" cy="287518"/>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41" name="Picture 17" descr="visitswissair"/>
          <p:cNvPicPr>
            <a:picLocks noChangeAspect="1" noChangeArrowheads="1"/>
          </p:cNvPicPr>
          <p:nvPr/>
        </p:nvPicPr>
        <p:blipFill>
          <a:blip r:embed="rId29" cstate="print"/>
          <a:srcRect l="4579" t="15715" r="9409" b="15520"/>
          <a:stretch>
            <a:fillRect/>
          </a:stretch>
        </p:blipFill>
        <p:spPr bwMode="auto">
          <a:xfrm>
            <a:off x="4589142" y="2829049"/>
            <a:ext cx="825646" cy="233906"/>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sp>
        <p:nvSpPr>
          <p:cNvPr id="42" name="Rechteck 41"/>
          <p:cNvSpPr/>
          <p:nvPr/>
        </p:nvSpPr>
        <p:spPr>
          <a:xfrm>
            <a:off x="4511083" y="2439506"/>
            <a:ext cx="1221624" cy="369332"/>
          </a:xfrm>
          <a:prstGeom prst="rect">
            <a:avLst/>
          </a:prstGeom>
          <a:effectLst>
            <a:outerShdw blurRad="50800" dist="50800" dir="5400000" algn="ctr" rotWithShape="0">
              <a:schemeClr val="bg1"/>
            </a:outerShdw>
          </a:effectLst>
        </p:spPr>
        <p:txBody>
          <a:bodyPr wrap="square">
            <a:spAutoFit/>
          </a:bodyPr>
          <a:lstStyle/>
          <a:p>
            <a:r>
              <a:rPr lang="de-DE" b="1" dirty="0">
                <a:latin typeface="Arial Narrow" panose="020B0606020202030204" pitchFamily="34" charset="0"/>
                <a:ea typeface="+mj-ea"/>
                <a:cs typeface="Arial" panose="020B0604020202020204" pitchFamily="34" charset="0"/>
              </a:rPr>
              <a:t>Aerospace</a:t>
            </a:r>
          </a:p>
        </p:txBody>
      </p:sp>
      <p:pic>
        <p:nvPicPr>
          <p:cNvPr id="43" name="Bild 352" descr="Voith_logo"/>
          <p:cNvPicPr/>
          <p:nvPr/>
        </p:nvPicPr>
        <p:blipFill>
          <a:blip r:embed="rId30" cstate="print"/>
          <a:srcRect/>
          <a:stretch>
            <a:fillRect/>
          </a:stretch>
        </p:blipFill>
        <p:spPr bwMode="auto">
          <a:xfrm>
            <a:off x="3515282" y="2819087"/>
            <a:ext cx="728310" cy="180384"/>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44" name="Bild 164" descr="demmeler"/>
          <p:cNvPicPr/>
          <p:nvPr/>
        </p:nvPicPr>
        <p:blipFill>
          <a:blip r:embed="rId31" cstate="print">
            <a:lum contrast="20000"/>
          </a:blip>
          <a:srcRect/>
          <a:stretch>
            <a:fillRect/>
          </a:stretch>
        </p:blipFill>
        <p:spPr bwMode="auto">
          <a:xfrm>
            <a:off x="3306651" y="3874729"/>
            <a:ext cx="417262" cy="165386"/>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45" name="Picture 2" descr="http://www.fis-gmbh.de/sys/templates/userimages/produkte/eai-referenzen/Logos-web.gif"/>
          <p:cNvPicPr>
            <a:picLocks noChangeAspect="1" noChangeArrowheads="1"/>
          </p:cNvPicPr>
          <p:nvPr/>
        </p:nvPicPr>
        <p:blipFill>
          <a:blip r:embed="rId32" cstate="print"/>
          <a:srcRect/>
          <a:stretch>
            <a:fillRect/>
          </a:stretch>
        </p:blipFill>
        <p:spPr bwMode="auto">
          <a:xfrm>
            <a:off x="3401606" y="4127900"/>
            <a:ext cx="248154" cy="228302"/>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pic>
        <p:nvPicPr>
          <p:cNvPr id="46" name="Picture 22" descr="Fooke"/>
          <p:cNvPicPr>
            <a:picLocks noChangeAspect="1" noChangeArrowheads="1"/>
          </p:cNvPicPr>
          <p:nvPr/>
        </p:nvPicPr>
        <p:blipFill>
          <a:blip r:embed="rId33" cstate="print"/>
          <a:srcRect b="20468"/>
          <a:stretch>
            <a:fillRect/>
          </a:stretch>
        </p:blipFill>
        <p:spPr bwMode="auto">
          <a:xfrm>
            <a:off x="2722261" y="4132938"/>
            <a:ext cx="530178" cy="223264"/>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pic>
        <p:nvPicPr>
          <p:cNvPr id="48" name="Picture 2" descr="http://www.kessler-axles.de/images/kessler_logo.gif"/>
          <p:cNvPicPr>
            <a:picLocks noChangeAspect="1" noChangeArrowheads="1"/>
          </p:cNvPicPr>
          <p:nvPr/>
        </p:nvPicPr>
        <p:blipFill>
          <a:blip r:embed="rId34" cstate="print"/>
          <a:srcRect/>
          <a:stretch>
            <a:fillRect/>
          </a:stretch>
        </p:blipFill>
        <p:spPr bwMode="auto">
          <a:xfrm>
            <a:off x="2656252" y="3884900"/>
            <a:ext cx="596187" cy="176993"/>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pic>
        <p:nvPicPr>
          <p:cNvPr id="49" name="Bild 373" descr="thyssenkrupp_logo"/>
          <p:cNvPicPr/>
          <p:nvPr/>
        </p:nvPicPr>
        <p:blipFill>
          <a:blip r:embed="rId35" cstate="print"/>
          <a:srcRect/>
          <a:stretch>
            <a:fillRect/>
          </a:stretch>
        </p:blipFill>
        <p:spPr bwMode="auto">
          <a:xfrm>
            <a:off x="2768228" y="3616523"/>
            <a:ext cx="881532" cy="182433"/>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50" name="Picture 8" descr="http://www.stroje-naradie.sk/nove/stroje_naradie_prezentacia/15/605logo-Bosch.jpg"/>
          <p:cNvPicPr>
            <a:picLocks noChangeAspect="1" noChangeArrowheads="1"/>
          </p:cNvPicPr>
          <p:nvPr/>
        </p:nvPicPr>
        <p:blipFill>
          <a:blip r:embed="rId36" cstate="print"/>
          <a:srcRect l="31029" t="5997" b="37518"/>
          <a:stretch>
            <a:fillRect/>
          </a:stretch>
        </p:blipFill>
        <p:spPr bwMode="auto">
          <a:xfrm>
            <a:off x="3738858" y="3651870"/>
            <a:ext cx="652259" cy="169859"/>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pic>
        <p:nvPicPr>
          <p:cNvPr id="51" name="Picture 23"/>
          <p:cNvPicPr>
            <a:picLocks noChangeAspect="1" noChangeArrowheads="1"/>
          </p:cNvPicPr>
          <p:nvPr/>
        </p:nvPicPr>
        <p:blipFill>
          <a:blip r:embed="rId37" cstate="print"/>
          <a:srcRect l="9366" t="10704" r="10927" b="12233"/>
          <a:stretch>
            <a:fillRect/>
          </a:stretch>
        </p:blipFill>
        <p:spPr bwMode="auto">
          <a:xfrm>
            <a:off x="3781875" y="4040596"/>
            <a:ext cx="249934" cy="228598"/>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sp>
        <p:nvSpPr>
          <p:cNvPr id="52" name="Rechteck 51"/>
          <p:cNvSpPr/>
          <p:nvPr/>
        </p:nvSpPr>
        <p:spPr>
          <a:xfrm>
            <a:off x="3135446" y="2991725"/>
            <a:ext cx="1659429" cy="646331"/>
          </a:xfrm>
          <a:prstGeom prst="rect">
            <a:avLst/>
          </a:prstGeom>
          <a:effectLst>
            <a:outerShdw blurRad="50800" dist="50800" dir="5400000" algn="ctr" rotWithShape="0">
              <a:schemeClr val="bg1"/>
            </a:outerShdw>
          </a:effectLst>
        </p:spPr>
        <p:txBody>
          <a:bodyPr wrap="none">
            <a:spAutoFit/>
          </a:bodyPr>
          <a:lstStyle/>
          <a:p>
            <a:r>
              <a:rPr lang="de-DE" b="1" dirty="0">
                <a:latin typeface="Arial Narrow" panose="020B0606020202030204" pitchFamily="34" charset="0"/>
                <a:ea typeface="+mj-ea"/>
                <a:cs typeface="Arial" panose="020B0604020202020204" pitchFamily="34" charset="0"/>
              </a:rPr>
              <a:t>Maschinenbau / </a:t>
            </a:r>
            <a:br>
              <a:rPr lang="de-DE" b="1" dirty="0">
                <a:latin typeface="Arial Narrow" panose="020B0606020202030204" pitchFamily="34" charset="0"/>
                <a:ea typeface="+mj-ea"/>
                <a:cs typeface="Arial" panose="020B0604020202020204" pitchFamily="34" charset="0"/>
              </a:rPr>
            </a:br>
            <a:r>
              <a:rPr lang="de-DE" b="1" dirty="0">
                <a:latin typeface="Arial Narrow" panose="020B0606020202030204" pitchFamily="34" charset="0"/>
                <a:ea typeface="+mj-ea"/>
                <a:cs typeface="Arial" panose="020B0604020202020204" pitchFamily="34" charset="0"/>
              </a:rPr>
              <a:t>Lohnfertigung</a:t>
            </a:r>
          </a:p>
        </p:txBody>
      </p:sp>
      <p:pic>
        <p:nvPicPr>
          <p:cNvPr id="53" name="Picture 2" descr="http://www.liebherr.com/images/common/logo.jpg"/>
          <p:cNvPicPr>
            <a:picLocks noChangeAspect="1" noChangeArrowheads="1"/>
          </p:cNvPicPr>
          <p:nvPr/>
        </p:nvPicPr>
        <p:blipFill>
          <a:blip r:embed="rId38" cstate="print"/>
          <a:srcRect/>
          <a:stretch>
            <a:fillRect/>
          </a:stretch>
        </p:blipFill>
        <p:spPr bwMode="auto">
          <a:xfrm>
            <a:off x="700817" y="3305944"/>
            <a:ext cx="843336" cy="125419"/>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pic>
        <p:nvPicPr>
          <p:cNvPr id="54" name="Picture 6" descr="http://www.nokra.de/images/refs/ClaasFertigungstechnik.png"/>
          <p:cNvPicPr>
            <a:picLocks noChangeAspect="1" noChangeArrowheads="1"/>
          </p:cNvPicPr>
          <p:nvPr/>
        </p:nvPicPr>
        <p:blipFill>
          <a:blip r:embed="rId39" cstate="print"/>
          <a:srcRect/>
          <a:stretch>
            <a:fillRect/>
          </a:stretch>
        </p:blipFill>
        <p:spPr bwMode="auto">
          <a:xfrm>
            <a:off x="460609" y="3560696"/>
            <a:ext cx="807057" cy="182348"/>
          </a:xfrm>
          <a:prstGeom prst="rect">
            <a:avLst/>
          </a:prstGeom>
          <a:noFill/>
          <a:ln w="19050">
            <a:solidFill>
              <a:schemeClr val="bg1">
                <a:lumMod val="50000"/>
              </a:schemeClr>
            </a:solidFill>
            <a:miter lim="800000"/>
            <a:headEnd/>
            <a:tailEnd/>
          </a:ln>
          <a:effectLst>
            <a:outerShdw blurRad="50800" dist="50800" dir="5400000" algn="ctr" rotWithShape="0">
              <a:srgbClr val="625F60"/>
            </a:outerShdw>
          </a:effectLst>
        </p:spPr>
      </p:pic>
      <p:pic>
        <p:nvPicPr>
          <p:cNvPr id="55" name="Bild 1" descr="http://www.tatahitachi.co.in/images/logo.png"/>
          <p:cNvPicPr>
            <a:picLocks noChangeAspect="1" noChangeArrowheads="1"/>
          </p:cNvPicPr>
          <p:nvPr/>
        </p:nvPicPr>
        <p:blipFill>
          <a:blip r:embed="rId40" cstate="print"/>
          <a:srcRect/>
          <a:stretch>
            <a:fillRect/>
          </a:stretch>
        </p:blipFill>
        <p:spPr bwMode="auto">
          <a:xfrm>
            <a:off x="1839420" y="3314890"/>
            <a:ext cx="816832" cy="228375"/>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pic>
        <p:nvPicPr>
          <p:cNvPr id="56" name="Picture 6"/>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27989" y="3968640"/>
            <a:ext cx="679613" cy="251836"/>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a:extLst>
            <a:ext uri="{909E8E84-426E-40DD-AFC4-6F175D3DCCD1}">
              <a14:hiddenFill xmlns:a14="http://schemas.microsoft.com/office/drawing/2010/main">
                <a:solidFill>
                  <a:schemeClr val="accent1"/>
                </a:solidFill>
              </a14:hiddenFill>
            </a:ext>
          </a:extLst>
        </p:spPr>
      </p:pic>
      <p:pic>
        <p:nvPicPr>
          <p:cNvPr id="57" name="Picture 8"/>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524122" y="3687111"/>
            <a:ext cx="796731" cy="173970"/>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a:extLst>
            <a:ext uri="{909E8E84-426E-40DD-AFC4-6F175D3DCCD1}">
              <a14:hiddenFill xmlns:a14="http://schemas.microsoft.com/office/drawing/2010/main">
                <a:solidFill>
                  <a:schemeClr val="accent1"/>
                </a:solidFill>
              </a14:hiddenFill>
            </a:ext>
          </a:extLst>
        </p:spPr>
      </p:pic>
      <p:pic>
        <p:nvPicPr>
          <p:cNvPr id="58" name="Picture 7"/>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569872" y="2546376"/>
            <a:ext cx="462888" cy="311892"/>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a:extLst>
            <a:ext uri="{909E8E84-426E-40DD-AFC4-6F175D3DCCD1}">
              <a14:hiddenFill xmlns:a14="http://schemas.microsoft.com/office/drawing/2010/main">
                <a:solidFill>
                  <a:schemeClr val="accent1"/>
                </a:solidFill>
              </a14:hiddenFill>
            </a:ext>
          </a:extLst>
        </p:spPr>
      </p:pic>
      <p:pic>
        <p:nvPicPr>
          <p:cNvPr id="59" name="Bild 276" descr="Putzmeister"/>
          <p:cNvPicPr/>
          <p:nvPr/>
        </p:nvPicPr>
        <p:blipFill>
          <a:blip r:embed="rId44" cstate="print">
            <a:lum contrast="20000"/>
          </a:blip>
          <a:srcRect/>
          <a:stretch>
            <a:fillRect/>
          </a:stretch>
        </p:blipFill>
        <p:spPr bwMode="auto">
          <a:xfrm>
            <a:off x="1544153" y="4020355"/>
            <a:ext cx="469477" cy="221696"/>
          </a:xfrm>
          <a:prstGeom prst="rect">
            <a:avLst/>
          </a:prstGeom>
          <a:noFill/>
          <a:ln w="9525">
            <a:solidFill>
              <a:schemeClr val="bg1">
                <a:lumMod val="50000"/>
              </a:schemeClr>
            </a:solidFill>
            <a:miter lim="800000"/>
            <a:headEnd/>
            <a:tailEnd/>
          </a:ln>
          <a:effectLst>
            <a:outerShdw blurRad="50800" dist="50800" dir="5400000" algn="ctr" rotWithShape="0">
              <a:srgbClr val="625F60"/>
            </a:outerShdw>
          </a:effectLst>
        </p:spPr>
      </p:pic>
      <p:sp>
        <p:nvSpPr>
          <p:cNvPr id="60" name="Rechteck 59"/>
          <p:cNvSpPr/>
          <p:nvPr/>
        </p:nvSpPr>
        <p:spPr>
          <a:xfrm>
            <a:off x="910603" y="2872744"/>
            <a:ext cx="2206053" cy="369332"/>
          </a:xfrm>
          <a:prstGeom prst="rect">
            <a:avLst/>
          </a:prstGeom>
          <a:effectLst>
            <a:outerShdw blurRad="50800" dist="50800" dir="5400000" algn="ctr" rotWithShape="0">
              <a:schemeClr val="bg1"/>
            </a:outerShdw>
          </a:effectLst>
        </p:spPr>
        <p:txBody>
          <a:bodyPr wrap="none">
            <a:spAutoFit/>
          </a:bodyPr>
          <a:lstStyle/>
          <a:p>
            <a:r>
              <a:rPr lang="de-DE" b="1" dirty="0">
                <a:latin typeface="Arial Narrow" panose="020B0606020202030204" pitchFamily="34" charset="0"/>
                <a:ea typeface="+mj-ea"/>
                <a:cs typeface="Arial" panose="020B0604020202020204" pitchFamily="34" charset="0"/>
              </a:rPr>
              <a:t>Land- / Baumaschinen</a:t>
            </a:r>
          </a:p>
        </p:txBody>
      </p:sp>
    </p:spTree>
    <p:extLst>
      <p:ext uri="{BB962C8B-B14F-4D97-AF65-F5344CB8AC3E}">
        <p14:creationId xmlns:p14="http://schemas.microsoft.com/office/powerpoint/2010/main" val="14872710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sz="2400" dirty="0"/>
              <a:t>Eine Auswahl zufriedener Kunden</a:t>
            </a:r>
          </a:p>
        </p:txBody>
      </p:sp>
      <p:sp>
        <p:nvSpPr>
          <p:cNvPr id="3" name="Textplatzhalter 2"/>
          <p:cNvSpPr>
            <a:spLocks noGrp="1"/>
          </p:cNvSpPr>
          <p:nvPr>
            <p:ph type="body" sz="quarter" idx="16"/>
          </p:nvPr>
        </p:nvSpPr>
        <p:spPr/>
        <p:txBody>
          <a:bodyPr/>
          <a:lstStyle/>
          <a:p>
            <a:endParaRPr lang="de-DE" dirty="0"/>
          </a:p>
        </p:txBody>
      </p:sp>
      <p:sp>
        <p:nvSpPr>
          <p:cNvPr id="5" name="Titel 4"/>
          <p:cNvSpPr>
            <a:spLocks noGrp="1"/>
          </p:cNvSpPr>
          <p:nvPr>
            <p:ph type="title"/>
          </p:nvPr>
        </p:nvSpPr>
        <p:spPr/>
        <p:txBody>
          <a:bodyPr>
            <a:normAutofit fontScale="90000"/>
          </a:bodyPr>
          <a:lstStyle/>
          <a:p>
            <a:r>
              <a:rPr lang="de-DE" sz="4000" dirty="0"/>
              <a:t>Referenzen</a:t>
            </a:r>
          </a:p>
        </p:txBody>
      </p:sp>
      <p:pic>
        <p:nvPicPr>
          <p:cNvPr id="6" name="Picture 2" descr="Bildergebnis für mercedes benz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63838"/>
            <a:ext cx="1395472" cy="10081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ildergebnis für BMW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2387890"/>
            <a:ext cx="1152495" cy="1152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ildergebnis für Liebherr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3961640"/>
            <a:ext cx="2722859" cy="384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ildergebnis für Swarovski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5575" y="2592287"/>
            <a:ext cx="1700125" cy="12756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ldergebnis für rolls royce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2387890"/>
            <a:ext cx="2177880"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Audi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7392" y="1635646"/>
            <a:ext cx="1886422" cy="10603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ergebnis für Bosch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6" y="1419622"/>
            <a:ext cx="3047727" cy="876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ergebnis für Siemens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4168" y="1405843"/>
            <a:ext cx="2543482" cy="864095"/>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descr="Ähnliches Foto"/>
          <p:cNvSpPr>
            <a:spLocks noChangeAspect="1" noChangeArrowheads="1"/>
          </p:cNvSpPr>
          <p:nvPr/>
        </p:nvSpPr>
        <p:spPr bwMode="auto">
          <a:xfrm>
            <a:off x="155575" y="-1189038"/>
            <a:ext cx="3810000" cy="2476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4" descr="Ähnliches Foto"/>
          <p:cNvSpPr>
            <a:spLocks noChangeAspect="1" noChangeArrowheads="1"/>
          </p:cNvSpPr>
          <p:nvPr/>
        </p:nvSpPr>
        <p:spPr bwMode="auto">
          <a:xfrm>
            <a:off x="307975" y="-1036638"/>
            <a:ext cx="3810000" cy="2476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40" name="Picture 16" descr="Bildergebnis für Kuk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0650" y="3875369"/>
            <a:ext cx="2894534" cy="49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438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sz="2400" dirty="0"/>
              <a:t>„Sie bekommen viel mehr als nur eine Maschine.“</a:t>
            </a:r>
          </a:p>
        </p:txBody>
      </p:sp>
      <p:sp>
        <p:nvSpPr>
          <p:cNvPr id="3" name="Textplatzhalter 2"/>
          <p:cNvSpPr>
            <a:spLocks noGrp="1"/>
          </p:cNvSpPr>
          <p:nvPr>
            <p:ph type="body" sz="quarter" idx="16"/>
          </p:nvPr>
        </p:nvSpPr>
        <p:spPr/>
        <p:txBody>
          <a:bodyPr/>
          <a:lstStyle/>
          <a:p>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noAutofit/>
          </a:bodyPr>
          <a:lstStyle/>
          <a:p>
            <a:r>
              <a:rPr lang="de-DE" sz="3600" dirty="0"/>
              <a:t>SHW Service</a:t>
            </a:r>
          </a:p>
        </p:txBody>
      </p:sp>
      <p:pic>
        <p:nvPicPr>
          <p:cNvPr id="1026" name="Picture 2" descr="J:\Schibelgut\01x.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239"/>
          <a:stretch/>
        </p:blipFill>
        <p:spPr bwMode="auto">
          <a:xfrm>
            <a:off x="528426" y="1416676"/>
            <a:ext cx="8245585" cy="29552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414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Ihre Vorteile!</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275606"/>
            <a:ext cx="4771152" cy="3230976"/>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„Persönliche Betreuung von Anfang an.“</a:t>
            </a:r>
          </a:p>
          <a:p>
            <a:r>
              <a:rPr lang="de-DE" sz="1200" dirty="0" smtClean="0"/>
              <a:t>Sie bekommen „IHR“ eigenes Projektteam, das Ihnen von Anfang an zur Seite steht und Sie auch bei der Ausführung berät.</a:t>
            </a:r>
          </a:p>
          <a:p>
            <a:r>
              <a:rPr lang="de-DE" sz="1200" b="1" i="1" u="sng" dirty="0" smtClean="0"/>
              <a:t>„Schlüsselfertige Maschinen.“</a:t>
            </a:r>
          </a:p>
          <a:p>
            <a:r>
              <a:rPr lang="de-DE" sz="1200" dirty="0" smtClean="0"/>
              <a:t>Wir übergeben Ihnen eine Maschine, die Sie sofort und in vollem Umfang in Betrieb nehmen können.</a:t>
            </a:r>
          </a:p>
          <a:p>
            <a:r>
              <a:rPr lang="de-DE" sz="1200" b="1" i="1" u="sng" dirty="0" smtClean="0"/>
              <a:t>„Schulungen und Trainings.“</a:t>
            </a:r>
          </a:p>
          <a:p>
            <a:r>
              <a:rPr lang="de-DE" sz="1200" dirty="0" smtClean="0"/>
              <a:t>Wir schulen Ihr Bedienpersonal umfassend – vom einfachen Programmierkurs bis hin zur Produktionsbegleitung.</a:t>
            </a:r>
          </a:p>
          <a:p>
            <a:r>
              <a:rPr lang="de-DE" sz="1200" b="1" i="1" u="sng" dirty="0" smtClean="0"/>
              <a:t>„Service – Ein Maschinenleben lang.“</a:t>
            </a:r>
          </a:p>
          <a:p>
            <a:r>
              <a:rPr lang="de-DE" sz="1200" dirty="0" smtClean="0"/>
              <a:t>Auch nach der Inbetriebnahme begleiten wir Sie weiter – Unsere Servicetechniker betreuen und warten Ihre Maschine über deren gesamte Lebensdauer.</a:t>
            </a:r>
          </a:p>
          <a:p>
            <a:r>
              <a:rPr lang="de-DE" sz="1200" b="1" i="1" u="sng" dirty="0" smtClean="0"/>
              <a:t>„Wir bieten schnellstmöglichen Service – weltweit!“</a:t>
            </a:r>
          </a:p>
          <a:p>
            <a:endParaRPr lang="de-DE" sz="1200" dirty="0" smtClean="0"/>
          </a:p>
        </p:txBody>
      </p:sp>
      <p:pic>
        <p:nvPicPr>
          <p:cNvPr id="18436" name="Picture 4" descr="Ähnliches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275606"/>
            <a:ext cx="2952327" cy="29523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2563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Technischer Service</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SHW Service</a:t>
            </a:r>
            <a:endParaRPr lang="de-DE" dirty="0"/>
          </a:p>
        </p:txBody>
      </p:sp>
      <p:pic>
        <p:nvPicPr>
          <p:cNvPr id="1026" name="Picture 2" descr="Technischer serv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68004"/>
            <a:ext cx="6120680" cy="300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700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Teleservice Ferndiagnose</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56999"/>
            <a:ext cx="8515568" cy="782704"/>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Ganz in Ihrer Nähe – im Rahmen des Teleservice unterstützen unsere erfahrenen Servicetechniker Sie weltweit innerhalb von Minuten – kompetent und zuverlässig. In vielen Fällen werden Störungen per Ferndiagnose behoben. Ein kostenintensiver Einsatz vor Ort ist oftmals nicht nötig. So wird der Stillstand Ihrer Maschine auf ein Minimum </a:t>
            </a:r>
            <a:r>
              <a:rPr lang="de-DE" sz="1200" dirty="0" smtClean="0"/>
              <a:t>reduziert.</a:t>
            </a:r>
          </a:p>
        </p:txBody>
      </p:sp>
      <p:sp>
        <p:nvSpPr>
          <p:cNvPr id="7" name="Textplatzhalter 3"/>
          <p:cNvSpPr txBox="1">
            <a:spLocks/>
          </p:cNvSpPr>
          <p:nvPr/>
        </p:nvSpPr>
        <p:spPr>
          <a:xfrm>
            <a:off x="448920" y="2211710"/>
            <a:ext cx="3556461"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Ferndiagnose durch hauseigene Experten</a:t>
            </a:r>
          </a:p>
          <a:p>
            <a:pPr marL="171450" indent="-171450">
              <a:buFont typeface="Arial" panose="020B0604020202020204" pitchFamily="34" charset="0"/>
              <a:buChar char="•"/>
            </a:pPr>
            <a:r>
              <a:rPr lang="de-DE" sz="1200" dirty="0"/>
              <a:t>z</a:t>
            </a:r>
            <a:r>
              <a:rPr lang="de-DE" sz="1200" dirty="0" smtClean="0"/>
              <a:t>uverlässige Fehlerdiagnose über Fernwartung (VPN oder Modem)</a:t>
            </a:r>
          </a:p>
          <a:p>
            <a:pPr marL="171450" indent="-171450">
              <a:buFont typeface="Arial" panose="020B0604020202020204" pitchFamily="34" charset="0"/>
              <a:buChar char="•"/>
            </a:pPr>
            <a:r>
              <a:rPr lang="de-DE" sz="1200" dirty="0"/>
              <a:t>d</a:t>
            </a:r>
            <a:r>
              <a:rPr lang="de-DE" sz="1200" dirty="0" smtClean="0"/>
              <a:t>irekter Eingriff in die Maschinenparameter oder Steuerungsprogramme</a:t>
            </a:r>
          </a:p>
          <a:p>
            <a:pPr marL="171450" indent="-171450">
              <a:buFont typeface="Arial" panose="020B0604020202020204" pitchFamily="34" charset="0"/>
              <a:buChar char="•"/>
            </a:pPr>
            <a:r>
              <a:rPr lang="de-DE" sz="1200" dirty="0"/>
              <a:t>z</a:t>
            </a:r>
            <a:r>
              <a:rPr lang="de-DE" sz="1200" dirty="0" smtClean="0"/>
              <a:t>ur Störungsbeseitigung möglich</a:t>
            </a:r>
            <a:endParaRPr lang="de-DE" sz="1100" dirty="0"/>
          </a:p>
        </p:txBody>
      </p:sp>
      <p:sp>
        <p:nvSpPr>
          <p:cNvPr id="8" name="Textplatzhalter 3"/>
          <p:cNvSpPr txBox="1">
            <a:spLocks/>
          </p:cNvSpPr>
          <p:nvPr/>
        </p:nvSpPr>
        <p:spPr>
          <a:xfrm>
            <a:off x="4211960" y="2211710"/>
            <a:ext cx="3672408"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k</a:t>
            </a:r>
            <a:r>
              <a:rPr lang="de-DE" sz="1200" dirty="0" smtClean="0"/>
              <a:t>ompetente und zuverlässige Soforthilfe über professionelle Ferndiagnose</a:t>
            </a:r>
          </a:p>
          <a:p>
            <a:pPr marL="171450" indent="-171450">
              <a:buFont typeface="Arial" panose="020B0604020202020204" pitchFamily="34" charset="0"/>
              <a:buChar char="•"/>
            </a:pPr>
            <a:r>
              <a:rPr lang="de-DE" sz="1200" dirty="0" smtClean="0"/>
              <a:t>Kostenersparnis durch kurze Stillstandzeiten</a:t>
            </a:r>
          </a:p>
          <a:p>
            <a:pPr marL="171450" indent="-171450">
              <a:buFont typeface="Arial" panose="020B0604020202020204" pitchFamily="34" charset="0"/>
              <a:buChar char="•"/>
            </a:pPr>
            <a:r>
              <a:rPr lang="de-DE" sz="1200" dirty="0"/>
              <a:t>d</a:t>
            </a:r>
            <a:r>
              <a:rPr lang="de-DE" sz="1200" dirty="0" smtClean="0"/>
              <a:t>irekter Ersatzteilservice</a:t>
            </a:r>
            <a:endParaRPr lang="de-DE" sz="1200" dirty="0"/>
          </a:p>
        </p:txBody>
      </p:sp>
      <p:sp>
        <p:nvSpPr>
          <p:cNvPr id="9" name="Textplatzhalter 3"/>
          <p:cNvSpPr txBox="1">
            <a:spLocks/>
          </p:cNvSpPr>
          <p:nvPr/>
        </p:nvSpPr>
        <p:spPr>
          <a:xfrm>
            <a:off x="4211960" y="3579862"/>
            <a:ext cx="4320480" cy="864096"/>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Ferndiagnose</a:t>
            </a:r>
          </a:p>
          <a:p>
            <a:r>
              <a:rPr lang="de-DE" sz="1200" dirty="0" smtClean="0"/>
              <a:t>Montag bis Donnerstag		7 bis 17 Uhr</a:t>
            </a:r>
          </a:p>
          <a:p>
            <a:r>
              <a:rPr lang="de-DE" sz="1200" dirty="0" smtClean="0"/>
              <a:t>Freitag			7 bis 16 Uhr</a:t>
            </a:r>
          </a:p>
        </p:txBody>
      </p:sp>
    </p:spTree>
    <p:extLst>
      <p:ext uri="{BB962C8B-B14F-4D97-AF65-F5344CB8AC3E}">
        <p14:creationId xmlns:p14="http://schemas.microsoft.com/office/powerpoint/2010/main" val="10497932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Teleservice </a:t>
            </a:r>
            <a:r>
              <a:rPr lang="de-DE" dirty="0" err="1" smtClean="0"/>
              <a:t>Helpline</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56999"/>
            <a:ext cx="8515568" cy="782704"/>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smtClean="0"/>
              <a:t>Auch </a:t>
            </a:r>
            <a:r>
              <a:rPr lang="de-DE" sz="1200" dirty="0"/>
              <a:t>außerhalb der Kernzeiten lassen wir Sie mit Ihren Aufgaben nicht allein. </a:t>
            </a:r>
            <a:r>
              <a:rPr lang="de-DE" sz="1200" dirty="0" smtClean="0"/>
              <a:t>Bei </a:t>
            </a:r>
            <a:r>
              <a:rPr lang="de-DE" sz="1200" dirty="0"/>
              <a:t>unserer </a:t>
            </a:r>
            <a:r>
              <a:rPr lang="de-DE" sz="1200" dirty="0" err="1"/>
              <a:t>Helpline</a:t>
            </a:r>
            <a:r>
              <a:rPr lang="de-DE" sz="1200" dirty="0"/>
              <a:t> stehen Ihnen kompetente Mitarbeiter von SHW Werkzeugmaschinen telefonisch zur Seite und unterstützen Sie bei der Lösung. Sollte eine Störung dabei nicht zu beseitigen sein, wird diese exakt erfasst und vom zuständigen Mitarbeiter zeitnah und zielgenau behoben. </a:t>
            </a:r>
            <a:endParaRPr lang="de-DE" sz="1200" dirty="0" smtClean="0"/>
          </a:p>
        </p:txBody>
      </p:sp>
      <p:sp>
        <p:nvSpPr>
          <p:cNvPr id="7" name="Textplatzhalter 3"/>
          <p:cNvSpPr txBox="1">
            <a:spLocks/>
          </p:cNvSpPr>
          <p:nvPr/>
        </p:nvSpPr>
        <p:spPr>
          <a:xfrm>
            <a:off x="448920" y="2211710"/>
            <a:ext cx="3556461"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err="1" smtClean="0"/>
              <a:t>Helpline</a:t>
            </a:r>
            <a:r>
              <a:rPr lang="de-DE" sz="1200" dirty="0" smtClean="0"/>
              <a:t> durch hauseigene Experten</a:t>
            </a:r>
          </a:p>
          <a:p>
            <a:pPr marL="171450" indent="-171450">
              <a:buFont typeface="Arial" panose="020B0604020202020204" pitchFamily="34" charset="0"/>
              <a:buChar char="•"/>
            </a:pPr>
            <a:r>
              <a:rPr lang="de-DE" sz="1200" dirty="0" smtClean="0"/>
              <a:t>Kompetente Ansprechpartner auch außerhalb der Kernzeiten</a:t>
            </a:r>
          </a:p>
          <a:p>
            <a:pPr marL="171450" indent="-171450">
              <a:buFont typeface="Arial" panose="020B0604020202020204" pitchFamily="34" charset="0"/>
              <a:buChar char="•"/>
            </a:pPr>
            <a:r>
              <a:rPr lang="de-DE" sz="1200" dirty="0" smtClean="0"/>
              <a:t>Telefonische Unterstützung bei Störungen</a:t>
            </a:r>
          </a:p>
          <a:p>
            <a:pPr marL="171450" indent="-171450">
              <a:buFont typeface="Arial" panose="020B0604020202020204" pitchFamily="34" charset="0"/>
              <a:buChar char="•"/>
            </a:pPr>
            <a:r>
              <a:rPr lang="de-DE" sz="1200" dirty="0"/>
              <a:t>z</a:t>
            </a:r>
            <a:r>
              <a:rPr lang="de-DE" sz="1200" dirty="0" smtClean="0"/>
              <a:t>eitnahe zielgenaue Lösung, falls keine Soforthilfe möglich</a:t>
            </a:r>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211960" y="2211710"/>
            <a:ext cx="4032448"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v</a:t>
            </a:r>
            <a:r>
              <a:rPr lang="de-DE" sz="1200" dirty="0" smtClean="0"/>
              <a:t>erlängerte Erreichbarkeit unserer Servicemitarbeiter</a:t>
            </a:r>
          </a:p>
          <a:p>
            <a:pPr marL="171450" indent="-171450">
              <a:buFont typeface="Arial" panose="020B0604020202020204" pitchFamily="34" charset="0"/>
              <a:buChar char="•"/>
            </a:pPr>
            <a:r>
              <a:rPr lang="de-DE" sz="1200" dirty="0"/>
              <a:t>k</a:t>
            </a:r>
            <a:r>
              <a:rPr lang="de-DE" sz="1200" dirty="0" smtClean="0"/>
              <a:t>ompetente und zuverlässige Soforthilfe</a:t>
            </a:r>
            <a:endParaRPr lang="de-DE" sz="1200" dirty="0"/>
          </a:p>
        </p:txBody>
      </p:sp>
      <p:sp>
        <p:nvSpPr>
          <p:cNvPr id="9" name="Textplatzhalter 3"/>
          <p:cNvSpPr txBox="1">
            <a:spLocks/>
          </p:cNvSpPr>
          <p:nvPr/>
        </p:nvSpPr>
        <p:spPr>
          <a:xfrm>
            <a:off x="4211960" y="3579862"/>
            <a:ext cx="4320480" cy="864096"/>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err="1" smtClean="0"/>
              <a:t>Helpline</a:t>
            </a:r>
            <a:endParaRPr lang="de-DE" sz="1200" b="1" i="1" u="sng" dirty="0" smtClean="0"/>
          </a:p>
          <a:p>
            <a:r>
              <a:rPr lang="de-DE" sz="1200" dirty="0" smtClean="0"/>
              <a:t>Montag bis Freitag		16 bis 21 Uhr</a:t>
            </a:r>
          </a:p>
          <a:p>
            <a:r>
              <a:rPr lang="de-DE" sz="1200" dirty="0" smtClean="0"/>
              <a:t>Samstag			7 bis 15 Uhr</a:t>
            </a:r>
          </a:p>
        </p:txBody>
      </p:sp>
    </p:spTree>
    <p:extLst>
      <p:ext uri="{BB962C8B-B14F-4D97-AF65-F5344CB8AC3E}">
        <p14:creationId xmlns:p14="http://schemas.microsoft.com/office/powerpoint/2010/main" val="3470282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4"/>
          </p:nvPr>
        </p:nvSpPr>
        <p:spPr/>
        <p:txBody>
          <a:bodyPr/>
          <a:lstStyle/>
          <a:p>
            <a:r>
              <a:rPr lang="de-DE" dirty="0" err="1" smtClean="0"/>
              <a:t>UniSpeed</a:t>
            </a:r>
            <a:r>
              <a:rPr lang="de-DE" dirty="0" smtClean="0"/>
              <a:t> Baureihen – Kompakt. Universell. Schnell.</a:t>
            </a:r>
            <a:endParaRPr lang="de-DE" dirty="0"/>
          </a:p>
        </p:txBody>
      </p:sp>
      <p:pic>
        <p:nvPicPr>
          <p:cNvPr id="13" name="Bildplatzhalter 12"/>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4508" t="-218" r="3530" b="-29364"/>
          <a:stretch/>
        </p:blipFill>
        <p:spPr>
          <a:xfrm>
            <a:off x="5508104" y="1203598"/>
            <a:ext cx="3540866" cy="3525595"/>
          </a:xfrm>
        </p:spPr>
      </p:pic>
      <p:sp>
        <p:nvSpPr>
          <p:cNvPr id="10" name="Textplatzhalter 9"/>
          <p:cNvSpPr>
            <a:spLocks noGrp="1"/>
          </p:cNvSpPr>
          <p:nvPr>
            <p:ph type="body" sz="quarter" idx="16"/>
          </p:nvPr>
        </p:nvSpPr>
        <p:spPr>
          <a:xfrm>
            <a:off x="467544" y="1419622"/>
            <a:ext cx="5256584" cy="3024336"/>
          </a:xfrm>
        </p:spPr>
        <p:txBody>
          <a:bodyPr/>
          <a:lstStyle/>
          <a:p>
            <a:r>
              <a:rPr lang="de-DE" sz="1200" b="1" i="1" u="sng" dirty="0" smtClean="0"/>
              <a:t>Werkzeughandling</a:t>
            </a:r>
          </a:p>
          <a:p>
            <a:r>
              <a:rPr lang="de-DE" sz="1200" dirty="0" smtClean="0"/>
              <a:t>Der neue </a:t>
            </a:r>
            <a:r>
              <a:rPr lang="de-DE" sz="1200" dirty="0" err="1" smtClean="0"/>
              <a:t>ToolTower</a:t>
            </a:r>
            <a:r>
              <a:rPr lang="de-DE" sz="1200" dirty="0" smtClean="0"/>
              <a:t> – in Verbindung mit dem neuen Werkzeugwechsler – garantiert kürzeste Span-zu-Span-Zeiten. Für einen noch effizienteren Produktionsprozess.</a:t>
            </a:r>
          </a:p>
          <a:p>
            <a:endParaRPr lang="de-DE" sz="1100" dirty="0"/>
          </a:p>
          <a:p>
            <a:r>
              <a:rPr lang="de-DE" sz="1200" b="1" i="1" u="sng" dirty="0" err="1" smtClean="0"/>
              <a:t>Spänemanagement</a:t>
            </a:r>
            <a:endParaRPr lang="de-DE" sz="1200" b="1" i="1" u="sng" dirty="0" smtClean="0"/>
          </a:p>
          <a:p>
            <a:r>
              <a:rPr lang="de-DE" sz="1200" dirty="0" smtClean="0"/>
              <a:t>Ein breiter, mittig angeordneter </a:t>
            </a:r>
            <a:r>
              <a:rPr lang="de-DE" sz="1200" dirty="0" err="1" smtClean="0"/>
              <a:t>Späneförderer</a:t>
            </a:r>
            <a:r>
              <a:rPr lang="de-DE" sz="1200" dirty="0" smtClean="0"/>
              <a:t> und die steil angeordneten Einlaufflächen optimieren den gesamten </a:t>
            </a:r>
            <a:r>
              <a:rPr lang="de-DE" sz="1200" dirty="0" err="1" smtClean="0"/>
              <a:t>Spänefluss</a:t>
            </a:r>
            <a:r>
              <a:rPr lang="de-DE" sz="1200" dirty="0" smtClean="0"/>
              <a:t>, bis hin zum Abtransport.</a:t>
            </a:r>
          </a:p>
          <a:p>
            <a:endParaRPr lang="de-DE" sz="1100" dirty="0"/>
          </a:p>
          <a:p>
            <a:r>
              <a:rPr lang="de-DE" sz="1200" b="1" i="1" u="sng" dirty="0" smtClean="0"/>
              <a:t>Bedienstand</a:t>
            </a:r>
          </a:p>
          <a:p>
            <a:r>
              <a:rPr lang="de-DE" sz="1200" dirty="0" smtClean="0"/>
              <a:t>Ein ergonomischer Arbeitsplatz und ein Höchstmaß an Information sind Voraussetzungen für ein optimales Ergebnis Ihrer Bearbeitungsaufgaben.</a:t>
            </a:r>
          </a:p>
          <a:p>
            <a:endParaRPr lang="de-DE" sz="1100" dirty="0"/>
          </a:p>
        </p:txBody>
      </p:sp>
      <p:sp>
        <p:nvSpPr>
          <p:cNvPr id="2" name="Titel 1"/>
          <p:cNvSpPr>
            <a:spLocks noGrp="1"/>
          </p:cNvSpPr>
          <p:nvPr>
            <p:ph type="title"/>
          </p:nvPr>
        </p:nvSpPr>
        <p:spPr/>
        <p:txBody>
          <a:bodyPr/>
          <a:lstStyle/>
          <a:p>
            <a:r>
              <a:rPr lang="de-DE" dirty="0"/>
              <a:t>Bearbeitungszentren</a:t>
            </a:r>
          </a:p>
        </p:txBody>
      </p:sp>
    </p:spTree>
    <p:extLst>
      <p:ext uri="{BB962C8B-B14F-4D97-AF65-F5344CB8AC3E}">
        <p14:creationId xmlns:p14="http://schemas.microsoft.com/office/powerpoint/2010/main" val="1341483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Inspektion</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56998"/>
            <a:ext cx="8515568" cy="926719"/>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Eine regelmäßige und professionelle Inspektion durch einen Experten von SHW Werkzeugmaschinen minimiert das Risiko eines unvorhergesehenen Anlagenstillstandes und erhöht somit die Produktivität Ihres Betriebs. Gemeinsam mit Ihnen terminieren wir die Wartungsintervalle, bei denen alle relevanten Komponenten überprüft werden. Dank einer ausführlichen Dokumentation kennen Sie zu jedem Zeitpunkt den aktuellen Zustand Ihrer Maschine und werden über notwendige Reparaturen fachkundig informiert. </a:t>
            </a:r>
            <a:endParaRPr lang="de-DE" sz="1200" dirty="0" smtClean="0"/>
          </a:p>
        </p:txBody>
      </p:sp>
      <p:sp>
        <p:nvSpPr>
          <p:cNvPr id="7" name="Textplatzhalter 3"/>
          <p:cNvSpPr txBox="1">
            <a:spLocks/>
          </p:cNvSpPr>
          <p:nvPr/>
        </p:nvSpPr>
        <p:spPr>
          <a:xfrm>
            <a:off x="448919" y="2427734"/>
            <a:ext cx="4123081"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Überprüfung in vereinbarten Intervallen nach Checkliste</a:t>
            </a:r>
          </a:p>
          <a:p>
            <a:pPr marL="171450" indent="-171450">
              <a:buFont typeface="Arial" panose="020B0604020202020204" pitchFamily="34" charset="0"/>
              <a:buChar char="•"/>
            </a:pPr>
            <a:r>
              <a:rPr lang="de-DE" sz="1200" dirty="0" smtClean="0"/>
              <a:t>Überprüfung der Geometrie (keine </a:t>
            </a:r>
            <a:r>
              <a:rPr lang="de-DE" sz="1200" dirty="0" err="1" smtClean="0"/>
              <a:t>Justage</a:t>
            </a:r>
            <a:r>
              <a:rPr lang="de-DE" sz="1200" dirty="0" smtClean="0"/>
              <a:t>)</a:t>
            </a:r>
          </a:p>
          <a:p>
            <a:pPr marL="171450" indent="-171450">
              <a:buFont typeface="Arial" panose="020B0604020202020204" pitchFamily="34" charset="0"/>
              <a:buChar char="•"/>
            </a:pPr>
            <a:r>
              <a:rPr lang="de-DE" sz="1200" dirty="0" smtClean="0"/>
              <a:t>Erstellung eines ausführlichen Reports über den Istzustand</a:t>
            </a:r>
          </a:p>
          <a:p>
            <a:pPr marL="171450" indent="-171450">
              <a:buFont typeface="Arial" panose="020B0604020202020204" pitchFamily="34" charset="0"/>
              <a:buChar char="•"/>
            </a:pPr>
            <a:r>
              <a:rPr lang="de-DE" sz="1200" dirty="0" smtClean="0"/>
              <a:t>Reparaturempfehlung</a:t>
            </a:r>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427734"/>
            <a:ext cx="4205707" cy="1728192"/>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m</a:t>
            </a:r>
            <a:r>
              <a:rPr lang="de-DE" sz="1200" dirty="0" smtClean="0"/>
              <a:t>inimiertes Risiko eines ungeplanten Anlagenstillstand</a:t>
            </a:r>
          </a:p>
          <a:p>
            <a:pPr marL="171450" indent="-171450">
              <a:buFont typeface="Arial" panose="020B0604020202020204" pitchFamily="34" charset="0"/>
              <a:buChar char="•"/>
            </a:pPr>
            <a:r>
              <a:rPr lang="de-DE" sz="1200" dirty="0"/>
              <a:t>e</a:t>
            </a:r>
            <a:r>
              <a:rPr lang="de-DE" sz="1200" dirty="0" smtClean="0"/>
              <a:t>rhöhte Produktivität</a:t>
            </a:r>
          </a:p>
          <a:p>
            <a:pPr marL="171450" indent="-171450">
              <a:buFont typeface="Arial" panose="020B0604020202020204" pitchFamily="34" charset="0"/>
              <a:buChar char="•"/>
            </a:pPr>
            <a:r>
              <a:rPr lang="de-DE" sz="1200" dirty="0"/>
              <a:t>h</a:t>
            </a:r>
            <a:r>
              <a:rPr lang="de-DE" sz="1200" dirty="0" smtClean="0"/>
              <a:t>öhere Maschinenverfügbarkeit</a:t>
            </a:r>
          </a:p>
          <a:p>
            <a:pPr marL="171450" indent="-171450">
              <a:buFont typeface="Arial" panose="020B0604020202020204" pitchFamily="34" charset="0"/>
              <a:buChar char="•"/>
            </a:pPr>
            <a:r>
              <a:rPr lang="de-DE" sz="1200" dirty="0" smtClean="0"/>
              <a:t>planbare Maschinenauslastung</a:t>
            </a:r>
          </a:p>
          <a:p>
            <a:pPr marL="171450" indent="-171450">
              <a:buFont typeface="Arial" panose="020B0604020202020204" pitchFamily="34" charset="0"/>
              <a:buChar char="•"/>
            </a:pPr>
            <a:r>
              <a:rPr lang="de-DE" sz="1200" dirty="0" smtClean="0"/>
              <a:t>Information über den aktuellen Zustand der Maschine</a:t>
            </a:r>
          </a:p>
          <a:p>
            <a:pPr marL="171450" indent="-171450">
              <a:buFont typeface="Arial" panose="020B0604020202020204" pitchFamily="34" charset="0"/>
              <a:buChar char="•"/>
            </a:pPr>
            <a:r>
              <a:rPr lang="de-DE" sz="1200" dirty="0" smtClean="0"/>
              <a:t>Wertehaltung Ihrer Maschine</a:t>
            </a:r>
            <a:endParaRPr lang="de-DE" sz="1200" dirty="0"/>
          </a:p>
        </p:txBody>
      </p:sp>
    </p:spTree>
    <p:extLst>
      <p:ext uri="{BB962C8B-B14F-4D97-AF65-F5344CB8AC3E}">
        <p14:creationId xmlns:p14="http://schemas.microsoft.com/office/powerpoint/2010/main" val="28131744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Wartung</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56998"/>
            <a:ext cx="8515568" cy="926719"/>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Im Rahmen der regelmäßigen Wartung werden von unseren Experten automatisch alle Verschleißteile Ihrer Maschine ersetzt. Diese Teile hat SHW Werkzeugmaschinen aufgrund langjähriger Erfahrungen und Analysen für jede Maschine definiert. Alle von uns durchgeführten Maßnahmen werden detailliert dokumentiert. Dies hilft unseren Servicetechnikern, mögliche Fehlerquellen schnell zu identifizieren und zu beheben. </a:t>
            </a:r>
            <a:endParaRPr lang="de-DE" sz="1200" dirty="0" smtClean="0"/>
          </a:p>
        </p:txBody>
      </p:sp>
      <p:sp>
        <p:nvSpPr>
          <p:cNvPr id="7" name="Textplatzhalter 3"/>
          <p:cNvSpPr txBox="1">
            <a:spLocks/>
          </p:cNvSpPr>
          <p:nvPr/>
        </p:nvSpPr>
        <p:spPr>
          <a:xfrm>
            <a:off x="448919" y="2427734"/>
            <a:ext cx="4195089" cy="2088232"/>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Abstimmung über zweckmäßige Ersatzteilbevorratung</a:t>
            </a:r>
          </a:p>
          <a:p>
            <a:pPr marL="171450" indent="-171450">
              <a:buFont typeface="Arial" panose="020B0604020202020204" pitchFamily="34" charset="0"/>
              <a:buChar char="•"/>
            </a:pPr>
            <a:r>
              <a:rPr lang="de-DE" sz="1200" dirty="0" smtClean="0"/>
              <a:t>Prüfung auf vertragsgerechte Funktionsfähigkeit</a:t>
            </a:r>
          </a:p>
          <a:p>
            <a:pPr marL="171450" indent="-171450">
              <a:buFont typeface="Arial" panose="020B0604020202020204" pitchFamily="34" charset="0"/>
              <a:buChar char="•"/>
            </a:pPr>
            <a:r>
              <a:rPr lang="de-DE" sz="1200" dirty="0"/>
              <a:t>k</a:t>
            </a:r>
            <a:r>
              <a:rPr lang="de-DE" sz="1200" dirty="0" smtClean="0"/>
              <a:t>omplette Verantwortung für Planung und Durchführung der Wartungsarbeiten</a:t>
            </a:r>
          </a:p>
          <a:p>
            <a:pPr marL="171450" indent="-171450">
              <a:buFont typeface="Arial" panose="020B0604020202020204" pitchFamily="34" charset="0"/>
              <a:buChar char="•"/>
            </a:pPr>
            <a:r>
              <a:rPr lang="de-DE" sz="1200" dirty="0" smtClean="0"/>
              <a:t>Überprüfung in vereinbarten Intervallen nach Checkliste</a:t>
            </a:r>
          </a:p>
          <a:p>
            <a:pPr marL="171450" indent="-171450">
              <a:buFont typeface="Arial" panose="020B0604020202020204" pitchFamily="34" charset="0"/>
              <a:buChar char="•"/>
            </a:pPr>
            <a:r>
              <a:rPr lang="de-DE" sz="1200" dirty="0" smtClean="0"/>
              <a:t>Überprüfung der Geometrie (keine </a:t>
            </a:r>
            <a:r>
              <a:rPr lang="de-DE" sz="1200" dirty="0" err="1" smtClean="0"/>
              <a:t>Justage</a:t>
            </a:r>
            <a:r>
              <a:rPr lang="de-DE" sz="1200" dirty="0" smtClean="0"/>
              <a:t>)</a:t>
            </a:r>
          </a:p>
          <a:p>
            <a:pPr marL="171450" indent="-171450">
              <a:buFont typeface="Arial" panose="020B0604020202020204" pitchFamily="34" charset="0"/>
              <a:buChar char="•"/>
            </a:pPr>
            <a:r>
              <a:rPr lang="de-DE" sz="1200" dirty="0" smtClean="0"/>
              <a:t>Erstellung eines ausführlichen Reports über den Istzustand</a:t>
            </a:r>
          </a:p>
        </p:txBody>
      </p:sp>
      <p:sp>
        <p:nvSpPr>
          <p:cNvPr id="8" name="Textplatzhalter 3"/>
          <p:cNvSpPr txBox="1">
            <a:spLocks/>
          </p:cNvSpPr>
          <p:nvPr/>
        </p:nvSpPr>
        <p:spPr>
          <a:xfrm>
            <a:off x="4706704" y="2427734"/>
            <a:ext cx="4205707" cy="208823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Austausch defekter Verschleißteile</a:t>
            </a:r>
          </a:p>
          <a:p>
            <a:pPr marL="171450" indent="-171450">
              <a:buFont typeface="Arial" panose="020B0604020202020204" pitchFamily="34" charset="0"/>
              <a:buChar char="•"/>
            </a:pPr>
            <a:r>
              <a:rPr lang="de-DE" sz="1200" dirty="0"/>
              <a:t>a</a:t>
            </a:r>
            <a:r>
              <a:rPr lang="de-DE" sz="1200" dirty="0" smtClean="0"/>
              <a:t>utomatische Bereitstellung der wichtigsten Ersatzteile</a:t>
            </a:r>
          </a:p>
          <a:p>
            <a:pPr marL="171450" indent="-171450">
              <a:buFont typeface="Arial" panose="020B0604020202020204" pitchFamily="34" charset="0"/>
              <a:buChar char="•"/>
            </a:pPr>
            <a:r>
              <a:rPr lang="de-DE" sz="1200" dirty="0"/>
              <a:t>m</a:t>
            </a:r>
            <a:r>
              <a:rPr lang="de-DE" sz="1200" dirty="0" smtClean="0"/>
              <a:t>inimiertes Risiko eines ungeplanten Anlagestillstands</a:t>
            </a:r>
          </a:p>
          <a:p>
            <a:pPr marL="171450" indent="-171450">
              <a:buFont typeface="Arial" panose="020B0604020202020204" pitchFamily="34" charset="0"/>
              <a:buChar char="•"/>
            </a:pPr>
            <a:r>
              <a:rPr lang="de-DE" sz="1200" dirty="0"/>
              <a:t>e</a:t>
            </a:r>
            <a:r>
              <a:rPr lang="de-DE" sz="1200" dirty="0" smtClean="0"/>
              <a:t>rhöhte Produktivität</a:t>
            </a:r>
          </a:p>
          <a:p>
            <a:pPr marL="171450" indent="-171450">
              <a:buFont typeface="Arial" panose="020B0604020202020204" pitchFamily="34" charset="0"/>
              <a:buChar char="•"/>
            </a:pPr>
            <a:r>
              <a:rPr lang="de-DE" sz="1200" dirty="0"/>
              <a:t>h</a:t>
            </a:r>
            <a:r>
              <a:rPr lang="de-DE" sz="1200" dirty="0" smtClean="0"/>
              <a:t>öhere Maschinenverfügbarkeit</a:t>
            </a:r>
          </a:p>
          <a:p>
            <a:pPr marL="171450" indent="-171450">
              <a:buFont typeface="Arial" panose="020B0604020202020204" pitchFamily="34" charset="0"/>
              <a:buChar char="•"/>
            </a:pPr>
            <a:r>
              <a:rPr lang="de-DE" sz="1200" dirty="0"/>
              <a:t>p</a:t>
            </a:r>
            <a:r>
              <a:rPr lang="de-DE" sz="1200" dirty="0" smtClean="0"/>
              <a:t>lanbare Maschinenauslastung</a:t>
            </a:r>
          </a:p>
          <a:p>
            <a:pPr marL="171450" indent="-171450">
              <a:buFont typeface="Arial" panose="020B0604020202020204" pitchFamily="34" charset="0"/>
              <a:buChar char="•"/>
            </a:pPr>
            <a:r>
              <a:rPr lang="de-DE" sz="1200" dirty="0" smtClean="0"/>
              <a:t>Information über den aktuellen Zustand der Maschine </a:t>
            </a:r>
            <a:endParaRPr lang="de-DE" sz="1200" dirty="0"/>
          </a:p>
        </p:txBody>
      </p:sp>
    </p:spTree>
    <p:extLst>
      <p:ext uri="{BB962C8B-B14F-4D97-AF65-F5344CB8AC3E}">
        <p14:creationId xmlns:p14="http://schemas.microsoft.com/office/powerpoint/2010/main" val="42436886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a:xfrm>
            <a:off x="467544" y="915566"/>
            <a:ext cx="6264695" cy="288032"/>
          </a:xfrm>
        </p:spPr>
        <p:txBody>
          <a:bodyPr/>
          <a:lstStyle/>
          <a:p>
            <a:r>
              <a:rPr lang="de-DE" dirty="0" smtClean="0"/>
              <a:t>Geometrie</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56999"/>
            <a:ext cx="8515568" cy="782704"/>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Der ideale Service für höchste Genauigkeit. Alle unsere Messmittel sind kalibriert und entsprechen stets dem aktuellen Stand der Technik. Eine ausführliche Dokumentation und Auswertung der Ergebnisse erleichtert das Einleiten entsprechender Instandhaltungsmaßnahmen. So sorgen wir für einen störungsfreien Betrieb und höchste Genauigkeit Ihrer Anlage. </a:t>
            </a:r>
            <a:endParaRPr lang="de-DE" sz="1200" dirty="0" smtClean="0"/>
          </a:p>
        </p:txBody>
      </p:sp>
      <p:sp>
        <p:nvSpPr>
          <p:cNvPr id="7" name="Textplatzhalter 3"/>
          <p:cNvSpPr txBox="1">
            <a:spLocks/>
          </p:cNvSpPr>
          <p:nvPr/>
        </p:nvSpPr>
        <p:spPr>
          <a:xfrm>
            <a:off x="448920" y="2211710"/>
            <a:ext cx="3556461" cy="172819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a:t>u</a:t>
            </a:r>
            <a:r>
              <a:rPr lang="de-DE" sz="1200" dirty="0" smtClean="0"/>
              <a:t>mfangreiche Geometrieprüfung mit verschiedenen Tests vor Ort</a:t>
            </a:r>
          </a:p>
          <a:p>
            <a:pPr marL="171450" indent="-171450">
              <a:buFont typeface="Arial" panose="020B0604020202020204" pitchFamily="34" charset="0"/>
              <a:buChar char="•"/>
            </a:pPr>
            <a:r>
              <a:rPr lang="de-DE" sz="1200" dirty="0" smtClean="0"/>
              <a:t>Dokumentation und Protokollierung der Maßnahmen</a:t>
            </a:r>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211960" y="2211710"/>
            <a:ext cx="4032448" cy="223224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Wiederherstellung der Genauigkeit gemäß Abnahmeprotokoll</a:t>
            </a:r>
          </a:p>
          <a:p>
            <a:pPr marL="171450" indent="-171450">
              <a:buFont typeface="Arial" panose="020B0604020202020204" pitchFamily="34" charset="0"/>
              <a:buChar char="•"/>
            </a:pPr>
            <a:r>
              <a:rPr lang="de-DE" sz="1200" dirty="0" smtClean="0"/>
              <a:t>Erhaltung der Produktivität</a:t>
            </a:r>
          </a:p>
          <a:p>
            <a:pPr marL="171450" indent="-171450">
              <a:buFont typeface="Arial" panose="020B0604020202020204" pitchFamily="34" charset="0"/>
              <a:buChar char="•"/>
            </a:pPr>
            <a:r>
              <a:rPr lang="de-DE" sz="1200" dirty="0" smtClean="0"/>
              <a:t>Reduktion von Wartungsaufwand, Stillstandzeiten und Anschlussteilen</a:t>
            </a:r>
          </a:p>
          <a:p>
            <a:pPr marL="171450" indent="-171450">
              <a:buFont typeface="Arial" panose="020B0604020202020204" pitchFamily="34" charset="0"/>
              <a:buChar char="•"/>
            </a:pPr>
            <a:r>
              <a:rPr lang="de-DE" sz="1200" dirty="0"/>
              <a:t>s</a:t>
            </a:r>
            <a:r>
              <a:rPr lang="de-DE" sz="1200" dirty="0" smtClean="0"/>
              <a:t>ofortige </a:t>
            </a:r>
            <a:r>
              <a:rPr lang="de-DE" sz="1200" dirty="0" err="1" smtClean="0"/>
              <a:t>Justage</a:t>
            </a:r>
            <a:r>
              <a:rPr lang="de-DE" sz="1200" dirty="0" smtClean="0"/>
              <a:t> durch unsere Experten im Fall von Abweichungen</a:t>
            </a:r>
            <a:endParaRPr lang="de-DE" sz="1200" dirty="0"/>
          </a:p>
        </p:txBody>
      </p:sp>
      <p:sp>
        <p:nvSpPr>
          <p:cNvPr id="9" name="Textplatzhalter 3"/>
          <p:cNvSpPr txBox="1">
            <a:spLocks/>
          </p:cNvSpPr>
          <p:nvPr/>
        </p:nvSpPr>
        <p:spPr>
          <a:xfrm>
            <a:off x="448920" y="3435846"/>
            <a:ext cx="4320480" cy="1008112"/>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Zusätzliche Optionen</a:t>
            </a:r>
          </a:p>
          <a:p>
            <a:pPr marL="171450" indent="-171450">
              <a:buFont typeface="Arial" panose="020B0604020202020204" pitchFamily="34" charset="0"/>
              <a:buChar char="•"/>
            </a:pPr>
            <a:r>
              <a:rPr lang="de-DE" sz="1200" dirty="0" smtClean="0"/>
              <a:t>Laservermessung</a:t>
            </a:r>
          </a:p>
          <a:p>
            <a:pPr marL="171450" indent="-171450">
              <a:buFont typeface="Arial" panose="020B0604020202020204" pitchFamily="34" charset="0"/>
              <a:buChar char="•"/>
            </a:pPr>
            <a:r>
              <a:rPr lang="de-DE" sz="1200" dirty="0" err="1" smtClean="0"/>
              <a:t>Renishaw</a:t>
            </a:r>
            <a:r>
              <a:rPr lang="de-DE" sz="1200" dirty="0" smtClean="0"/>
              <a:t> Quick-Check</a:t>
            </a:r>
          </a:p>
          <a:p>
            <a:pPr marL="171450" indent="-171450">
              <a:buFont typeface="Arial" panose="020B0604020202020204" pitchFamily="34" charset="0"/>
              <a:buChar char="•"/>
            </a:pPr>
            <a:r>
              <a:rPr lang="de-DE" sz="1200" dirty="0" smtClean="0"/>
              <a:t>NC Rundachsenmessung</a:t>
            </a:r>
          </a:p>
        </p:txBody>
      </p:sp>
    </p:spTree>
    <p:extLst>
      <p:ext uri="{BB962C8B-B14F-4D97-AF65-F5344CB8AC3E}">
        <p14:creationId xmlns:p14="http://schemas.microsoft.com/office/powerpoint/2010/main" val="6151011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Sicherheit</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56999"/>
            <a:ext cx="8515568" cy="710696"/>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Wir geben Ihnen die Sicherheit, in guten Händen zu sein. Mit dem Servicemodul SHW Sicherheit federn Sie die Folgen eines Maschinen-Crashs ab, auch wenn er durch eine Unachtsamkeit Ihres Bedieners verursacht wurde. Zu den Inhalten der Absicherung beraten wir Sie gerne und jederzeit. </a:t>
            </a:r>
            <a:endParaRPr lang="de-DE" sz="1200" dirty="0" smtClean="0"/>
          </a:p>
        </p:txBody>
      </p:sp>
      <p:sp>
        <p:nvSpPr>
          <p:cNvPr id="7" name="Textplatzhalter 3"/>
          <p:cNvSpPr txBox="1">
            <a:spLocks/>
          </p:cNvSpPr>
          <p:nvPr/>
        </p:nvSpPr>
        <p:spPr>
          <a:xfrm>
            <a:off x="448919" y="2427734"/>
            <a:ext cx="4195089" cy="208823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Übernahme Ihrer Kosten für die Wiederherstellung von Daten und Programmen (im vereinbarten Rahmen)</a:t>
            </a:r>
          </a:p>
          <a:p>
            <a:pPr marL="171450" indent="-171450">
              <a:buFont typeface="Arial" panose="020B0604020202020204" pitchFamily="34" charset="0"/>
              <a:buChar char="•"/>
            </a:pPr>
            <a:r>
              <a:rPr lang="de-DE" sz="1200" dirty="0" smtClean="0"/>
              <a:t>Übernahme der Miet- und Leihkosten während der Reparatur (im vereinbarten Rahmen)</a:t>
            </a:r>
          </a:p>
          <a:p>
            <a:pPr marL="171450" indent="-171450">
              <a:buFont typeface="Arial" panose="020B0604020202020204" pitchFamily="34" charset="0"/>
              <a:buChar char="•"/>
            </a:pPr>
            <a:r>
              <a:rPr lang="de-DE" sz="1200" dirty="0" smtClean="0"/>
              <a:t>Übernahme der Kosten der Betriebsunterbrechung      (im vereinbarten Rahmen)</a:t>
            </a:r>
          </a:p>
        </p:txBody>
      </p:sp>
      <p:sp>
        <p:nvSpPr>
          <p:cNvPr id="8" name="Textplatzhalter 3"/>
          <p:cNvSpPr txBox="1">
            <a:spLocks/>
          </p:cNvSpPr>
          <p:nvPr/>
        </p:nvSpPr>
        <p:spPr>
          <a:xfrm>
            <a:off x="4706704" y="2427734"/>
            <a:ext cx="4205707" cy="208823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v</a:t>
            </a:r>
            <a:r>
              <a:rPr lang="de-DE" sz="1200" dirty="0" smtClean="0"/>
              <a:t>olle Kostenabsicherung bei Maschinenausfall</a:t>
            </a:r>
            <a:endParaRPr lang="de-DE" sz="1200" dirty="0"/>
          </a:p>
        </p:txBody>
      </p:sp>
    </p:spTree>
    <p:extLst>
      <p:ext uri="{BB962C8B-B14F-4D97-AF65-F5344CB8AC3E}">
        <p14:creationId xmlns:p14="http://schemas.microsoft.com/office/powerpoint/2010/main" val="28745044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Optimierung und Zubehör</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SHW Service </a:t>
            </a:r>
            <a:endParaRPr lang="de-DE" dirty="0"/>
          </a:p>
        </p:txBody>
      </p:sp>
      <p:pic>
        <p:nvPicPr>
          <p:cNvPr id="2050" name="Picture 2" descr="Optimierung zubeho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7614"/>
            <a:ext cx="615668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9246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Nachrüstung</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56998"/>
            <a:ext cx="8515568" cy="998727"/>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Mit unserer großen Bandbreite von kundenspezifischen Nachrüstungen erweitern Sie die Funktionsfähigkeit Ihrer SHW Werkzeugmaschine. Ob Sie mit neuen Produktionsmöglichkeiten Ihren Kunden ein größeres Angebot bieten oder durch kürzere Rüstzeiten die Effizienz Ihres Betriebs steigern. </a:t>
            </a:r>
          </a:p>
          <a:p>
            <a:r>
              <a:rPr lang="de-DE" sz="1200" dirty="0"/>
              <a:t>SHW Werkzeugmaschinen hat stets eine passende Lösung für Sie.</a:t>
            </a:r>
          </a:p>
        </p:txBody>
      </p:sp>
      <p:sp>
        <p:nvSpPr>
          <p:cNvPr id="7" name="Textplatzhalter 3"/>
          <p:cNvSpPr txBox="1">
            <a:spLocks/>
          </p:cNvSpPr>
          <p:nvPr/>
        </p:nvSpPr>
        <p:spPr>
          <a:xfrm>
            <a:off x="448920" y="2355725"/>
            <a:ext cx="4195089" cy="208823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Spindelverlängerungen</a:t>
            </a:r>
          </a:p>
          <a:p>
            <a:pPr marL="171450" indent="-171450">
              <a:buFont typeface="Arial" panose="020B0604020202020204" pitchFamily="34" charset="0"/>
              <a:buChar char="•"/>
            </a:pPr>
            <a:r>
              <a:rPr lang="de-DE" sz="1200" dirty="0" smtClean="0"/>
              <a:t>Winkelfräsköpfe</a:t>
            </a:r>
          </a:p>
          <a:p>
            <a:pPr marL="171450" indent="-171450">
              <a:buFont typeface="Arial" panose="020B0604020202020204" pitchFamily="34" charset="0"/>
              <a:buChar char="•"/>
            </a:pPr>
            <a:r>
              <a:rPr lang="de-DE" sz="1200" dirty="0" smtClean="0"/>
              <a:t>Messtaster</a:t>
            </a:r>
          </a:p>
          <a:p>
            <a:pPr marL="171450" indent="-171450">
              <a:buFont typeface="Arial" panose="020B0604020202020204" pitchFamily="34" charset="0"/>
              <a:buChar char="•"/>
            </a:pPr>
            <a:r>
              <a:rPr lang="de-DE" sz="1200" dirty="0" smtClean="0"/>
              <a:t>Aufsatz Rundtische</a:t>
            </a:r>
          </a:p>
          <a:p>
            <a:pPr marL="171450" indent="-171450">
              <a:buFont typeface="Arial" panose="020B0604020202020204" pitchFamily="34" charset="0"/>
              <a:buChar char="•"/>
            </a:pPr>
            <a:r>
              <a:rPr lang="de-DE" sz="1200" dirty="0" smtClean="0"/>
              <a:t>Pick-Up-Station für übergroße Werkzeuge</a:t>
            </a:r>
          </a:p>
          <a:p>
            <a:pPr marL="171450" indent="-171450">
              <a:buFont typeface="Arial" panose="020B0604020202020204" pitchFamily="34" charset="0"/>
              <a:buChar char="•"/>
            </a:pPr>
            <a:r>
              <a:rPr lang="de-DE" sz="1200" dirty="0" smtClean="0"/>
              <a:t>Kollisionsüberwachung (</a:t>
            </a:r>
            <a:r>
              <a:rPr lang="de-DE" sz="1200" dirty="0" err="1" smtClean="0"/>
              <a:t>Brankamp</a:t>
            </a:r>
            <a:r>
              <a:rPr lang="de-DE" sz="1200" dirty="0" smtClean="0"/>
              <a:t>)</a:t>
            </a:r>
            <a:endParaRPr lang="de-DE" sz="1200" dirty="0"/>
          </a:p>
          <a:p>
            <a:pPr marL="171450" indent="-171450">
              <a:buFont typeface="Arial" panose="020B0604020202020204" pitchFamily="34" charset="0"/>
              <a:buChar char="•"/>
            </a:pPr>
            <a:r>
              <a:rPr lang="de-DE" sz="1200" dirty="0"/>
              <a:t>z</a:t>
            </a:r>
            <a:r>
              <a:rPr lang="de-DE" sz="1200" dirty="0" smtClean="0"/>
              <a:t>ahlreiche weitere Nachrüstungsmöglichkeiten</a:t>
            </a:r>
          </a:p>
        </p:txBody>
      </p:sp>
      <p:sp>
        <p:nvSpPr>
          <p:cNvPr id="8" name="Textplatzhalter 3"/>
          <p:cNvSpPr txBox="1">
            <a:spLocks/>
          </p:cNvSpPr>
          <p:nvPr/>
        </p:nvSpPr>
        <p:spPr>
          <a:xfrm>
            <a:off x="4706704" y="2355725"/>
            <a:ext cx="4205707" cy="208823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Erweiterung Ihrer Produktionsmöglichkeiten</a:t>
            </a:r>
          </a:p>
          <a:p>
            <a:pPr marL="171450" indent="-171450">
              <a:buFont typeface="Arial" panose="020B0604020202020204" pitchFamily="34" charset="0"/>
              <a:buChar char="•"/>
            </a:pPr>
            <a:r>
              <a:rPr lang="de-DE" sz="1200" dirty="0" smtClean="0"/>
              <a:t>Minimierung von Durchlaufzeiten</a:t>
            </a:r>
          </a:p>
          <a:p>
            <a:pPr marL="171450" indent="-171450">
              <a:buFont typeface="Arial" panose="020B0604020202020204" pitchFamily="34" charset="0"/>
              <a:buChar char="•"/>
            </a:pPr>
            <a:r>
              <a:rPr lang="de-DE" sz="1200" dirty="0" smtClean="0"/>
              <a:t>Reduzierung von Rüstzeiten</a:t>
            </a:r>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2752074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Original Ersatzteile</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8"/>
            <a:ext cx="8515568" cy="998727"/>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Ein umfangreiches Warenlager und ein leistungsfähiges Lagermanagement reduzieren die </a:t>
            </a:r>
            <a:r>
              <a:rPr lang="de-DE" sz="1200" dirty="0" err="1"/>
              <a:t>Stillstandszeiten</a:t>
            </a:r>
            <a:r>
              <a:rPr lang="de-DE" sz="1200" dirty="0"/>
              <a:t> Ihrer Maschinen im Falle eines Falles auf ein absolutes Minimum und garantieren Hersteller-Qualität bis ins letzte Detail. Zudem sind Sie sicher, dass das Ersatzteil perfekt auf Ihre Anlage abgestimmt ist. Unser Ersatzteilservice hilft Ihnen, das richtige Ersatzteil zu identifizieren und sendet es Ihnen innerhalb kürzester Zeit zu. Innerhalb von Deutschland erhalten Sie auf Wunsch ein Ersatzteil in wenigen Stunden. </a:t>
            </a:r>
          </a:p>
        </p:txBody>
      </p:sp>
      <p:sp>
        <p:nvSpPr>
          <p:cNvPr id="7" name="Textplatzhalter 3"/>
          <p:cNvSpPr txBox="1">
            <a:spLocks/>
          </p:cNvSpPr>
          <p:nvPr/>
        </p:nvSpPr>
        <p:spPr>
          <a:xfrm>
            <a:off x="448920" y="2355724"/>
            <a:ext cx="4339105" cy="2376265"/>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Technische Unterstützung bei der Identifikation der Teile</a:t>
            </a:r>
          </a:p>
          <a:p>
            <a:pPr marL="171450" indent="-171450">
              <a:buFont typeface="Arial" panose="020B0604020202020204" pitchFamily="34" charset="0"/>
              <a:buChar char="•"/>
            </a:pPr>
            <a:r>
              <a:rPr lang="de-DE" sz="1200" dirty="0"/>
              <a:t>s</a:t>
            </a:r>
            <a:r>
              <a:rPr lang="de-DE" sz="1200" dirty="0" smtClean="0"/>
              <a:t>tändige Optimierung der </a:t>
            </a:r>
            <a:r>
              <a:rPr lang="de-DE" sz="1200" dirty="0"/>
              <a:t>E</a:t>
            </a:r>
            <a:r>
              <a:rPr lang="de-DE" sz="1200" dirty="0" smtClean="0"/>
              <a:t>rsatzteile </a:t>
            </a:r>
          </a:p>
          <a:p>
            <a:pPr marL="171450" indent="-171450">
              <a:buFont typeface="Arial" panose="020B0604020202020204" pitchFamily="34" charset="0"/>
              <a:buChar char="•"/>
            </a:pPr>
            <a:r>
              <a:rPr lang="de-DE" sz="1200" dirty="0"/>
              <a:t>u</a:t>
            </a:r>
            <a:r>
              <a:rPr lang="de-DE" sz="1200" dirty="0" smtClean="0"/>
              <a:t>mfangreiche Lagerhaltung von originalteilen</a:t>
            </a:r>
          </a:p>
          <a:p>
            <a:pPr marL="171450" indent="-171450">
              <a:buFont typeface="Arial" panose="020B0604020202020204" pitchFamily="34" charset="0"/>
              <a:buChar char="•"/>
            </a:pPr>
            <a:r>
              <a:rPr lang="de-DE" sz="1200" dirty="0"/>
              <a:t>k</a:t>
            </a:r>
            <a:r>
              <a:rPr lang="de-DE" sz="1200" dirty="0" smtClean="0"/>
              <a:t>ürzeste Lieferzeiten</a:t>
            </a:r>
          </a:p>
          <a:p>
            <a:pPr marL="171450" indent="-171450">
              <a:buFont typeface="Arial" panose="020B0604020202020204" pitchFamily="34" charset="0"/>
              <a:buChar char="•"/>
            </a:pPr>
            <a:r>
              <a:rPr lang="de-DE" sz="1200" dirty="0" smtClean="0"/>
              <a:t>Versorgung der aktuellen als auch der älteren Anlagenprogramme</a:t>
            </a:r>
          </a:p>
          <a:p>
            <a:pPr marL="171450" indent="-171450">
              <a:buFont typeface="Arial" panose="020B0604020202020204" pitchFamily="34" charset="0"/>
              <a:buChar char="•"/>
            </a:pPr>
            <a:r>
              <a:rPr lang="de-DE" sz="1200" dirty="0" smtClean="0"/>
              <a:t>Umfangreiche Warenausgangsprüfung mit Dokumentation</a:t>
            </a:r>
          </a:p>
          <a:p>
            <a:pPr marL="171450" indent="-171450">
              <a:buFont typeface="Arial" panose="020B0604020202020204" pitchFamily="34" charset="0"/>
              <a:buChar char="•"/>
            </a:pPr>
            <a:r>
              <a:rPr lang="de-DE" sz="1200" dirty="0" smtClean="0"/>
              <a:t>Lieferung von lagerhaltigen Teilen innerhalb von 12 Stunden</a:t>
            </a:r>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05707" cy="208823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Service und Ersatzteile aus einer Hand</a:t>
            </a:r>
          </a:p>
          <a:p>
            <a:pPr marL="171450" indent="-171450">
              <a:buFont typeface="Arial" panose="020B0604020202020204" pitchFamily="34" charset="0"/>
              <a:buChar char="•"/>
            </a:pPr>
            <a:r>
              <a:rPr lang="de-DE" sz="1200" dirty="0" smtClean="0"/>
              <a:t>Sicherheit vor Produktfälschungen</a:t>
            </a:r>
          </a:p>
          <a:p>
            <a:pPr marL="171450" indent="-171450">
              <a:buFont typeface="Arial" panose="020B0604020202020204" pitchFamily="34" charset="0"/>
              <a:buChar char="•"/>
            </a:pPr>
            <a:r>
              <a:rPr lang="de-DE" sz="1200" dirty="0"/>
              <a:t>h</a:t>
            </a:r>
            <a:r>
              <a:rPr lang="de-DE" sz="1200" dirty="0" smtClean="0"/>
              <a:t>öchste Ersatzteilqualität durch Originalteile</a:t>
            </a:r>
          </a:p>
          <a:p>
            <a:pPr marL="171450" indent="-171450">
              <a:buFont typeface="Arial" panose="020B0604020202020204" pitchFamily="34" charset="0"/>
              <a:buChar char="•"/>
            </a:pPr>
            <a:r>
              <a:rPr lang="de-DE" sz="1200" dirty="0" smtClean="0"/>
              <a:t>Minimierung der Ausfallzeiten</a:t>
            </a:r>
          </a:p>
          <a:p>
            <a:pPr marL="171450" indent="-171450">
              <a:buFont typeface="Arial" panose="020B0604020202020204" pitchFamily="34" charset="0"/>
              <a:buChar char="•"/>
            </a:pPr>
            <a:r>
              <a:rPr lang="de-DE" sz="1200" dirty="0"/>
              <a:t>b</a:t>
            </a:r>
            <a:r>
              <a:rPr lang="de-DE" sz="1200" dirty="0" smtClean="0"/>
              <a:t>equeme Bestellung per Telefon, Fax, E-Mail und Brief</a:t>
            </a:r>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2792063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Bevorratungskonzept</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56998"/>
            <a:ext cx="8515568" cy="998727"/>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Wir optimieren Ihren Ersatzteillagerbestand durch die gezielte Ergänzung mit kritischen Ersatzteilen. Somit können Sie sicher gehen, dass Sie die wichtigsten Teile im Falle eines Störfalls direkt parat haben. </a:t>
            </a:r>
          </a:p>
          <a:p>
            <a:r>
              <a:rPr lang="de-DE" sz="1200" dirty="0"/>
              <a:t>Hierzu zählen wir Verschleißteile, Teile mit Schlüsselfunktion und schwer lieferbare Komponenten. Wir beraten Sie hierbei individuell. Sie entscheiden, welche Teile Sie auf Lager haben wollen.</a:t>
            </a:r>
          </a:p>
        </p:txBody>
      </p:sp>
      <p:sp>
        <p:nvSpPr>
          <p:cNvPr id="7" name="Textplatzhalter 3"/>
          <p:cNvSpPr txBox="1">
            <a:spLocks/>
          </p:cNvSpPr>
          <p:nvPr/>
        </p:nvSpPr>
        <p:spPr>
          <a:xfrm>
            <a:off x="448920" y="2355724"/>
            <a:ext cx="4339105" cy="2376265"/>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Bestandsaufnahme Ihres Ersatzteillagers</a:t>
            </a:r>
          </a:p>
          <a:p>
            <a:pPr marL="171450" indent="-171450">
              <a:buFont typeface="Arial" panose="020B0604020202020204" pitchFamily="34" charset="0"/>
              <a:buChar char="•"/>
            </a:pPr>
            <a:r>
              <a:rPr lang="de-DE" sz="1200" dirty="0" smtClean="0"/>
              <a:t>Beratung zur Optimierung Ihres Ersatzteillagerbestandes</a:t>
            </a:r>
          </a:p>
          <a:p>
            <a:pPr marL="171450" indent="-171450">
              <a:buFont typeface="Arial" panose="020B0604020202020204" pitchFamily="34" charset="0"/>
              <a:buChar char="•"/>
            </a:pPr>
            <a:r>
              <a:rPr lang="de-DE" sz="1200" dirty="0" smtClean="0"/>
              <a:t>Sicherstellung der optimalen Verfügbarkeit von ausfallkritischen Teilen</a:t>
            </a:r>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05707" cy="2088232"/>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m</a:t>
            </a:r>
            <a:r>
              <a:rPr lang="de-DE" sz="1200" dirty="0" smtClean="0"/>
              <a:t>inimierte Ausfallzeiten</a:t>
            </a:r>
          </a:p>
          <a:p>
            <a:pPr marL="171450" indent="-171450">
              <a:buFont typeface="Arial" panose="020B0604020202020204" pitchFamily="34" charset="0"/>
              <a:buChar char="•"/>
            </a:pPr>
            <a:r>
              <a:rPr lang="de-DE" sz="1200" dirty="0" smtClean="0"/>
              <a:t>Kostenersparnis durch selbständigen Ersatzteiltausch</a:t>
            </a:r>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25250323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Retro_fit</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9"/>
            <a:ext cx="8515568" cy="777374"/>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Durch unsere Umbauten und Modernisierungen bleibt Ihre Anlage immer auf dem Stand der Technik. </a:t>
            </a:r>
            <a:r>
              <a:rPr lang="de-DE" sz="1200" dirty="0" err="1"/>
              <a:t>Retro_fit</a:t>
            </a:r>
            <a:r>
              <a:rPr lang="de-DE" sz="1200" dirty="0"/>
              <a:t> nennen wir dieses Programm, mit dem Sie die Effizienz Ihrer Anlage steigern und neue Nutzungsmöglichkeiten gewinnen. Unser Serviceteam optimiert Ihre Anlage maßgeschneidert – nach Ihren Wünschen und Belangen. </a:t>
            </a:r>
          </a:p>
        </p:txBody>
      </p:sp>
      <p:sp>
        <p:nvSpPr>
          <p:cNvPr id="7" name="Textplatzhalter 3"/>
          <p:cNvSpPr txBox="1">
            <a:spLocks/>
          </p:cNvSpPr>
          <p:nvPr/>
        </p:nvSpPr>
        <p:spPr>
          <a:xfrm>
            <a:off x="448920" y="2355724"/>
            <a:ext cx="4339105" cy="2376265"/>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Übernahme der kompletten Organisation und Abwicklung</a:t>
            </a:r>
          </a:p>
          <a:p>
            <a:pPr marL="171450" indent="-171450">
              <a:buFont typeface="Arial" panose="020B0604020202020204" pitchFamily="34" charset="0"/>
              <a:buChar char="•"/>
            </a:pPr>
            <a:r>
              <a:rPr lang="de-DE" sz="1200" dirty="0" smtClean="0"/>
              <a:t>Abbau der Anlage am alten Standort</a:t>
            </a:r>
          </a:p>
          <a:p>
            <a:pPr marL="171450" indent="-171450">
              <a:buFont typeface="Arial" panose="020B0604020202020204" pitchFamily="34" charset="0"/>
              <a:buChar char="•"/>
            </a:pPr>
            <a:r>
              <a:rPr lang="de-DE" sz="1200" dirty="0" smtClean="0"/>
              <a:t>Transport, Aufbau und Inbetriebnahme der Anlage</a:t>
            </a:r>
          </a:p>
          <a:p>
            <a:pPr marL="171450" indent="-171450">
              <a:buFont typeface="Arial" panose="020B0604020202020204" pitchFamily="34" charset="0"/>
              <a:buChar char="•"/>
            </a:pPr>
            <a:r>
              <a:rPr lang="de-DE" sz="1200" dirty="0" smtClean="0"/>
              <a:t>Kürzeste Durchführungsdauer durch langjährige Erfahrung</a:t>
            </a:r>
          </a:p>
          <a:p>
            <a:pPr marL="171450" indent="-171450">
              <a:buFont typeface="Arial" panose="020B0604020202020204" pitchFamily="34" charset="0"/>
              <a:buChar char="•"/>
            </a:pPr>
            <a:r>
              <a:rPr lang="de-DE" sz="1200" dirty="0" smtClean="0"/>
              <a:t>Bei Bedarf: Leihmaschine</a:t>
            </a:r>
          </a:p>
          <a:p>
            <a:pPr marL="171450" indent="-171450">
              <a:buFont typeface="Arial" panose="020B0604020202020204" pitchFamily="34" charset="0"/>
              <a:buChar char="•"/>
            </a:pPr>
            <a:r>
              <a:rPr lang="de-DE" sz="1200" dirty="0" smtClean="0"/>
              <a:t>zustandsorientierte Revision Ihrer Anlage</a:t>
            </a:r>
          </a:p>
          <a:p>
            <a:pPr marL="171450" indent="-171450">
              <a:buFont typeface="Arial" panose="020B0604020202020204" pitchFamily="34" charset="0"/>
              <a:buChar char="•"/>
            </a:pPr>
            <a:r>
              <a:rPr lang="de-DE" sz="1200" dirty="0" smtClean="0"/>
              <a:t>Inbetriebnahme</a:t>
            </a:r>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4"/>
            <a:ext cx="4205707" cy="2232249"/>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s</a:t>
            </a:r>
            <a:r>
              <a:rPr lang="de-DE" sz="1200" dirty="0" smtClean="0"/>
              <a:t>tandardisierte und kundenspezifische Umbaukits mit Pauschalpreisen</a:t>
            </a:r>
          </a:p>
          <a:p>
            <a:pPr marL="171450" indent="-171450">
              <a:buFont typeface="Arial" panose="020B0604020202020204" pitchFamily="34" charset="0"/>
              <a:buChar char="•"/>
            </a:pPr>
            <a:r>
              <a:rPr lang="de-DE" sz="1200" dirty="0"/>
              <a:t>s</a:t>
            </a:r>
            <a:r>
              <a:rPr lang="de-DE" sz="1200" dirty="0" smtClean="0"/>
              <a:t>chnelle und zuverlässige Realisierung der Umbauten</a:t>
            </a:r>
          </a:p>
          <a:p>
            <a:pPr marL="171450" indent="-171450">
              <a:buFont typeface="Arial" panose="020B0604020202020204" pitchFamily="34" charset="0"/>
              <a:buChar char="•"/>
            </a:pPr>
            <a:r>
              <a:rPr lang="de-DE" sz="1200" dirty="0" smtClean="0"/>
              <a:t>Umbau auf den neuesten stand der Technik</a:t>
            </a:r>
          </a:p>
          <a:p>
            <a:pPr marL="171450" indent="-171450">
              <a:buFont typeface="Arial" panose="020B0604020202020204" pitchFamily="34" charset="0"/>
              <a:buChar char="•"/>
            </a:pPr>
            <a:r>
              <a:rPr lang="de-DE" sz="1200" dirty="0" smtClean="0"/>
              <a:t>Ersatzteilversorgung für mindestens zehn Jahre</a:t>
            </a:r>
          </a:p>
          <a:p>
            <a:pPr marL="171450" indent="-171450">
              <a:buFont typeface="Arial" panose="020B0604020202020204" pitchFamily="34" charset="0"/>
              <a:buChar char="•"/>
            </a:pPr>
            <a:r>
              <a:rPr lang="de-DE" sz="1200" dirty="0" smtClean="0"/>
              <a:t>Genauigkeit einer Neumaschine</a:t>
            </a:r>
          </a:p>
          <a:p>
            <a:pPr marL="171450" indent="-171450">
              <a:buFont typeface="Arial" panose="020B0604020202020204" pitchFamily="34" charset="0"/>
              <a:buChar char="•"/>
            </a:pPr>
            <a:r>
              <a:rPr lang="de-DE" sz="1200" dirty="0"/>
              <a:t>h</a:t>
            </a:r>
            <a:r>
              <a:rPr lang="de-DE" sz="1200" dirty="0" smtClean="0"/>
              <a:t>öhere Maschinenverfügbarkeit</a:t>
            </a:r>
          </a:p>
          <a:p>
            <a:pPr marL="171450" indent="-171450">
              <a:buFont typeface="Arial" panose="020B0604020202020204" pitchFamily="34" charset="0"/>
              <a:buChar char="•"/>
            </a:pPr>
            <a:r>
              <a:rPr lang="de-DE" sz="1200" dirty="0" smtClean="0"/>
              <a:t>Gewährleistung : 6 Monate</a:t>
            </a:r>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2674665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Schulung</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SHW Service</a:t>
            </a:r>
            <a:endParaRPr lang="de-DE" dirty="0"/>
          </a:p>
        </p:txBody>
      </p:sp>
      <p:pic>
        <p:nvPicPr>
          <p:cNvPr id="3074" name="Picture 2" descr="Schul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10978"/>
            <a:ext cx="6311348" cy="310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022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UniSpeed</a:t>
            </a:r>
            <a:r>
              <a:rPr lang="de-DE" dirty="0" smtClean="0"/>
              <a:t> 2000/3000 – Kompakt</a:t>
            </a:r>
            <a:r>
              <a:rPr lang="de-DE" dirty="0"/>
              <a:t>. Universell. Schnell</a:t>
            </a:r>
            <a:r>
              <a:rPr lang="de-DE" dirty="0" smtClean="0"/>
              <a:t>. </a:t>
            </a:r>
          </a:p>
          <a:p>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Bearbeitungszentren</a:t>
            </a:r>
            <a:endParaRPr lang="de-DE" dirty="0"/>
          </a:p>
        </p:txBody>
      </p:sp>
      <p:sp>
        <p:nvSpPr>
          <p:cNvPr id="9" name="Textplatzhalter 3"/>
          <p:cNvSpPr txBox="1">
            <a:spLocks/>
          </p:cNvSpPr>
          <p:nvPr/>
        </p:nvSpPr>
        <p:spPr>
          <a:xfrm>
            <a:off x="448920" y="1419622"/>
            <a:ext cx="2394888"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2.000 mm / 3.000 mm</a:t>
            </a:r>
          </a:p>
          <a:p>
            <a:r>
              <a:rPr lang="de-DE" sz="1300" dirty="0" smtClean="0"/>
              <a:t>Y-Achse: 1.300 mm</a:t>
            </a:r>
          </a:p>
          <a:p>
            <a:r>
              <a:rPr lang="de-DE" sz="1300" dirty="0" smtClean="0"/>
              <a:t>Z-Achse: 1.300 mm</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r>
              <a:rPr lang="de-DE" sz="1200" dirty="0">
                <a:solidFill>
                  <a:schemeClr val="bg1">
                    <a:lumMod val="50000"/>
                  </a:schemeClr>
                </a:solidFill>
                <a:latin typeface="Arial" panose="020B0604020202020204" pitchFamily="34" charset="0"/>
                <a:cs typeface="Arial" panose="020B0604020202020204" pitchFamily="34" charset="0"/>
              </a:rPr>
              <a:t>HSK 100 A  </a:t>
            </a: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30.000 Beschleunigung in m/s: 2,0 </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bis 44/70 </a:t>
            </a: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8.000/24.000</a:t>
            </a:r>
          </a:p>
        </p:txBody>
      </p:sp>
      <p:pic>
        <p:nvPicPr>
          <p:cNvPr id="17" name="Picture 3" descr="G:\MSOFFICE\MARKETING\16_Renderings\Maschinen\2017\02_US3000_17.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131590"/>
            <a:ext cx="3179219" cy="22482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platzhalter 3"/>
          <p:cNvSpPr txBox="1">
            <a:spLocks/>
          </p:cNvSpPr>
          <p:nvPr/>
        </p:nvSpPr>
        <p:spPr>
          <a:xfrm>
            <a:off x="3707904" y="2465154"/>
            <a:ext cx="3547016"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Ausführungen</a:t>
            </a:r>
          </a:p>
          <a:p>
            <a:pPr marL="285750" indent="-285750">
              <a:buFont typeface="Arial" panose="020B0604020202020204" pitchFamily="34" charset="0"/>
              <a:buChar char="•"/>
            </a:pPr>
            <a:r>
              <a:rPr lang="de-DE" sz="1300" dirty="0" smtClean="0"/>
              <a:t>Fräsmaschine</a:t>
            </a:r>
          </a:p>
          <a:p>
            <a:pPr marL="285750" indent="-285750">
              <a:buFont typeface="Arial" panose="020B0604020202020204" pitchFamily="34" charset="0"/>
              <a:buChar char="•"/>
            </a:pPr>
            <a:r>
              <a:rPr lang="de-DE" sz="1300" dirty="0" smtClean="0"/>
              <a:t>Dreh-/ Fräsmaschine</a:t>
            </a:r>
          </a:p>
          <a:p>
            <a:pPr marL="285750" indent="-285750">
              <a:buFont typeface="Arial" panose="020B0604020202020204" pitchFamily="34" charset="0"/>
              <a:buChar char="•"/>
            </a:pPr>
            <a:r>
              <a:rPr lang="de-DE" sz="1300" dirty="0" err="1" smtClean="0"/>
              <a:t>Palettenwechselmaschine</a:t>
            </a:r>
            <a:endParaRPr lang="de-DE" sz="1300" dirty="0" smtClean="0"/>
          </a:p>
          <a:p>
            <a:endParaRPr lang="de-DE" sz="1100" dirty="0"/>
          </a:p>
        </p:txBody>
      </p:sp>
    </p:spTree>
    <p:extLst>
      <p:ext uri="{BB962C8B-B14F-4D97-AF65-F5344CB8AC3E}">
        <p14:creationId xmlns:p14="http://schemas.microsoft.com/office/powerpoint/2010/main" val="35823035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SHW Akademie</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9"/>
            <a:ext cx="8515568" cy="777374"/>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Profitieren Sie von unserem Expertenwissen. In unserer </a:t>
            </a:r>
            <a:r>
              <a:rPr lang="de-DE" sz="1200" dirty="0" err="1"/>
              <a:t>SHW_akademie</a:t>
            </a:r>
            <a:r>
              <a:rPr lang="de-DE" sz="1200" dirty="0"/>
              <a:t> kümmern sich unsere erfahrenen Experten um die Fort- und Weiterbildung Ihrer Mitarbeiter. In praxisorientierter und didaktischer Aufbereitung vermitteln die Seminare das nötige Fachwissen für den optimalen Betrieb Ihrer Maschine. </a:t>
            </a:r>
          </a:p>
        </p:txBody>
      </p:sp>
      <p:sp>
        <p:nvSpPr>
          <p:cNvPr id="7" name="Textplatzhalter 3"/>
          <p:cNvSpPr txBox="1">
            <a:spLocks/>
          </p:cNvSpPr>
          <p:nvPr/>
        </p:nvSpPr>
        <p:spPr>
          <a:xfrm>
            <a:off x="448920" y="2355724"/>
            <a:ext cx="4339105" cy="2376265"/>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Hauseigene Schulungsakademie</a:t>
            </a:r>
          </a:p>
          <a:p>
            <a:pPr marL="171450" indent="-171450">
              <a:buFont typeface="Arial" panose="020B0604020202020204" pitchFamily="34" charset="0"/>
              <a:buChar char="•"/>
            </a:pPr>
            <a:r>
              <a:rPr lang="de-DE" sz="1200" dirty="0" smtClean="0"/>
              <a:t>Praxisorientierte Wissensvermittlung</a:t>
            </a:r>
          </a:p>
          <a:p>
            <a:pPr marL="171450" indent="-171450">
              <a:buFont typeface="Arial" panose="020B0604020202020204" pitchFamily="34" charset="0"/>
              <a:buChar char="•"/>
            </a:pPr>
            <a:r>
              <a:rPr lang="de-DE" sz="1200" dirty="0" smtClean="0"/>
              <a:t>Schulung durch erfahrene, hauseigene Trainer</a:t>
            </a:r>
          </a:p>
          <a:p>
            <a:pPr marL="171450" indent="-171450">
              <a:buFont typeface="Arial" panose="020B0604020202020204" pitchFamily="34" charset="0"/>
              <a:buChar char="•"/>
            </a:pPr>
            <a:r>
              <a:rPr lang="de-DE" sz="1200" dirty="0" smtClean="0"/>
              <a:t>Programmierkurse für Heidenhain- und Siemenssteuerungen</a:t>
            </a:r>
          </a:p>
          <a:p>
            <a:pPr marL="171450" indent="-171450">
              <a:buFont typeface="Arial" panose="020B0604020202020204" pitchFamily="34" charset="0"/>
              <a:buChar char="•"/>
            </a:pPr>
            <a:r>
              <a:rPr lang="de-DE" sz="1200" dirty="0" smtClean="0"/>
              <a:t>Service-Schulungen</a:t>
            </a:r>
          </a:p>
          <a:p>
            <a:pPr marL="171450" indent="-171450">
              <a:buFont typeface="Arial" panose="020B0604020202020204" pitchFamily="34" charset="0"/>
              <a:buChar char="•"/>
            </a:pPr>
            <a:r>
              <a:rPr lang="de-DE" sz="1200" dirty="0" smtClean="0"/>
              <a:t>Bedienerschulungen</a:t>
            </a:r>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05707" cy="194421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g</a:t>
            </a:r>
            <a:r>
              <a:rPr lang="de-DE" sz="1200" dirty="0" smtClean="0"/>
              <a:t>ut ausgebildete und motivierte Mitarbeiter</a:t>
            </a:r>
          </a:p>
          <a:p>
            <a:pPr marL="171450" indent="-171450">
              <a:buFont typeface="Arial" panose="020B0604020202020204" pitchFamily="34" charset="0"/>
              <a:buChar char="•"/>
            </a:pPr>
            <a:r>
              <a:rPr lang="de-DE" sz="1200" dirty="0" smtClean="0"/>
              <a:t>Schulung direkt an Ihrer Maschine oder in der </a:t>
            </a:r>
            <a:r>
              <a:rPr lang="de-DE" sz="1200" dirty="0" err="1" smtClean="0"/>
              <a:t>SHW_Akademie</a:t>
            </a:r>
            <a:endParaRPr lang="de-DE" sz="1200" dirty="0" smtClean="0"/>
          </a:p>
          <a:p>
            <a:pPr marL="171450" indent="-171450">
              <a:buFont typeface="Arial" panose="020B0604020202020204" pitchFamily="34" charset="0"/>
              <a:buChar char="•"/>
            </a:pPr>
            <a:r>
              <a:rPr lang="de-DE" sz="1200" dirty="0" smtClean="0"/>
              <a:t>Maschinenpotential wird optimal genutzt</a:t>
            </a:r>
          </a:p>
          <a:p>
            <a:pPr marL="171450" indent="-171450">
              <a:buFont typeface="Arial" panose="020B0604020202020204" pitchFamily="34" charset="0"/>
              <a:buChar char="•"/>
            </a:pPr>
            <a:r>
              <a:rPr lang="de-DE" sz="1200" dirty="0"/>
              <a:t>m</a:t>
            </a:r>
            <a:r>
              <a:rPr lang="de-DE" sz="1200" dirty="0" smtClean="0"/>
              <a:t>inimiertes Risiko von Bedienungsfehlern</a:t>
            </a:r>
          </a:p>
          <a:p>
            <a:pPr marL="171450" indent="-171450">
              <a:buFont typeface="Arial" panose="020B0604020202020204" pitchFamily="34" charset="0"/>
              <a:buChar char="•"/>
            </a:pPr>
            <a:r>
              <a:rPr lang="de-DE" sz="1200" dirty="0" smtClean="0"/>
              <a:t>Steigerung der Produktivität</a:t>
            </a:r>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30488478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Instandhalterschulung</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9"/>
            <a:ext cx="8515568" cy="777374"/>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Bei der </a:t>
            </a:r>
            <a:r>
              <a:rPr lang="de-DE" sz="1200" dirty="0" err="1"/>
              <a:t>Instandhalterschulung</a:t>
            </a:r>
            <a:r>
              <a:rPr lang="de-DE" sz="1200" dirty="0"/>
              <a:t> der </a:t>
            </a:r>
            <a:r>
              <a:rPr lang="de-DE" sz="1200" dirty="0" err="1" smtClean="0"/>
              <a:t>SHW_Akademie</a:t>
            </a:r>
            <a:r>
              <a:rPr lang="de-DE" sz="1200" dirty="0" smtClean="0"/>
              <a:t> </a:t>
            </a:r>
            <a:r>
              <a:rPr lang="de-DE" sz="1200" dirty="0"/>
              <a:t>stehen Service- und Wartungsarbeiten im Mittelpunkt. Maschinen- und steuerungsunabhängig vermitteln die Kurse mechanische und elektronische Grundlagen, die Instandhaltungsmitarbeiter für ihre Aufgaben beherrschen müssen. Zielgruppe sind Mitarbeiter aus den Bereichen Wartung und Instandhaltung.</a:t>
            </a:r>
          </a:p>
        </p:txBody>
      </p:sp>
      <p:sp>
        <p:nvSpPr>
          <p:cNvPr id="7" name="Textplatzhalter 3"/>
          <p:cNvSpPr txBox="1">
            <a:spLocks/>
          </p:cNvSpPr>
          <p:nvPr/>
        </p:nvSpPr>
        <p:spPr>
          <a:xfrm>
            <a:off x="448920" y="2355724"/>
            <a:ext cx="4339105" cy="2376265"/>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a:t>p</a:t>
            </a:r>
            <a:r>
              <a:rPr lang="de-DE" sz="1200" dirty="0" smtClean="0"/>
              <a:t>raxisnahe Kurse an der Maschine</a:t>
            </a:r>
          </a:p>
          <a:p>
            <a:pPr marL="171450" indent="-171450">
              <a:buFont typeface="Arial" panose="020B0604020202020204" pitchFamily="34" charset="0"/>
              <a:buChar char="•"/>
            </a:pPr>
            <a:r>
              <a:rPr lang="de-DE" sz="1200" dirty="0"/>
              <a:t>h</a:t>
            </a:r>
            <a:r>
              <a:rPr lang="de-DE" sz="1200" dirty="0" smtClean="0"/>
              <a:t>ohe Qualität durch kontinuierliche Weiterbildung</a:t>
            </a:r>
          </a:p>
          <a:p>
            <a:pPr marL="171450" indent="-171450">
              <a:buFont typeface="Arial" panose="020B0604020202020204" pitchFamily="34" charset="0"/>
              <a:buChar char="•"/>
            </a:pPr>
            <a:r>
              <a:rPr lang="de-DE" sz="1200" dirty="0"/>
              <a:t>h</a:t>
            </a:r>
            <a:r>
              <a:rPr lang="de-DE" sz="1200" dirty="0" smtClean="0"/>
              <a:t>oher Lernerfolg durch kleine Gruppen der Trainer</a:t>
            </a:r>
          </a:p>
          <a:p>
            <a:pPr marL="171450" indent="-171450">
              <a:buFont typeface="Arial" panose="020B0604020202020204" pitchFamily="34" charset="0"/>
              <a:buChar char="•"/>
            </a:pPr>
            <a:r>
              <a:rPr lang="de-DE" sz="1200" dirty="0"/>
              <a:t>f</a:t>
            </a:r>
            <a:r>
              <a:rPr lang="de-DE" sz="1200" dirty="0" smtClean="0"/>
              <a:t>lexible Kursgestaltung für Ihren individuellen Ausbildungsbedarf</a:t>
            </a:r>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05707" cy="194421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Wartung einzelner Baugruppen wird ermöglicht</a:t>
            </a:r>
          </a:p>
          <a:p>
            <a:pPr marL="171450" indent="-171450">
              <a:buFont typeface="Arial" panose="020B0604020202020204" pitchFamily="34" charset="0"/>
              <a:buChar char="•"/>
            </a:pPr>
            <a:r>
              <a:rPr lang="de-DE" sz="1200" dirty="0" smtClean="0"/>
              <a:t>Instandhaltung und Reparaturen an der Maschine können selbst durchgeführt werden</a:t>
            </a:r>
          </a:p>
          <a:p>
            <a:pPr marL="171450" indent="-171450">
              <a:buFont typeface="Arial" panose="020B0604020202020204" pitchFamily="34" charset="0"/>
              <a:buChar char="•"/>
            </a:pPr>
            <a:r>
              <a:rPr lang="de-DE" sz="1200" dirty="0" smtClean="0"/>
              <a:t>Austausch von Bauteilen und Baugruppen wird ermöglicht</a:t>
            </a:r>
          </a:p>
          <a:p>
            <a:pPr marL="171450" indent="-171450">
              <a:buFont typeface="Arial" panose="020B0604020202020204" pitchFamily="34" charset="0"/>
              <a:buChar char="•"/>
            </a:pPr>
            <a:r>
              <a:rPr lang="de-DE" sz="1200" dirty="0" smtClean="0"/>
              <a:t>Vorbeugende Instandhaltung durch Ihre Mitarbeiter</a:t>
            </a:r>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18044045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Programmierkurse</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9"/>
            <a:ext cx="8515568" cy="777374"/>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Das innovative Produktangebot unserer </a:t>
            </a:r>
            <a:r>
              <a:rPr lang="de-DE" sz="1200" dirty="0" err="1"/>
              <a:t>SHW_akademie</a:t>
            </a:r>
            <a:r>
              <a:rPr lang="de-DE" sz="1200" dirty="0"/>
              <a:t> ermöglicht Ihnen den schnellen und reibungslosen Start in die professionelle CNC-Ausbildung. Bilden Sie gemäß aktueller und zukunftsweisender Industrieanforderungen aus? </a:t>
            </a:r>
            <a:br>
              <a:rPr lang="de-DE" sz="1200" dirty="0"/>
            </a:br>
            <a:r>
              <a:rPr lang="de-DE" sz="1200" dirty="0"/>
              <a:t>Wir beraten Sie gern. </a:t>
            </a:r>
          </a:p>
        </p:txBody>
      </p:sp>
      <p:sp>
        <p:nvSpPr>
          <p:cNvPr id="7" name="Textplatzhalter 3"/>
          <p:cNvSpPr txBox="1">
            <a:spLocks/>
          </p:cNvSpPr>
          <p:nvPr/>
        </p:nvSpPr>
        <p:spPr>
          <a:xfrm>
            <a:off x="448920" y="2355724"/>
            <a:ext cx="4339105" cy="2376265"/>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a:t>u</a:t>
            </a:r>
            <a:r>
              <a:rPr lang="de-DE" sz="1200" dirty="0" smtClean="0"/>
              <a:t>mfassendes Angebot an Programmierkursen und </a:t>
            </a:r>
            <a:r>
              <a:rPr lang="de-DE" sz="1200" dirty="0"/>
              <a:t>B</a:t>
            </a:r>
            <a:r>
              <a:rPr lang="de-DE" sz="1200" dirty="0" smtClean="0"/>
              <a:t>edienerschulungen</a:t>
            </a:r>
          </a:p>
          <a:p>
            <a:pPr marL="171450" indent="-171450">
              <a:buFont typeface="Arial" panose="020B0604020202020204" pitchFamily="34" charset="0"/>
              <a:buChar char="•"/>
            </a:pPr>
            <a:r>
              <a:rPr lang="de-DE" sz="1200" dirty="0"/>
              <a:t>p</a:t>
            </a:r>
            <a:r>
              <a:rPr lang="de-DE" sz="1200" dirty="0" smtClean="0"/>
              <a:t>raxisnahe Ausbildung auf hohem Niveau</a:t>
            </a:r>
          </a:p>
          <a:p>
            <a:pPr marL="171450" indent="-171450">
              <a:buFont typeface="Arial" panose="020B0604020202020204" pitchFamily="34" charset="0"/>
              <a:buChar char="•"/>
            </a:pPr>
            <a:r>
              <a:rPr lang="de-DE" sz="1200" dirty="0" smtClean="0"/>
              <a:t>Komplettlösungen aus einer Hand</a:t>
            </a:r>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05707" cy="194421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b</a:t>
            </a:r>
            <a:r>
              <a:rPr lang="de-DE" sz="1200" dirty="0" smtClean="0"/>
              <a:t>esser ausgebildete Mitarbeiter</a:t>
            </a:r>
          </a:p>
          <a:p>
            <a:pPr marL="171450" indent="-171450">
              <a:buFont typeface="Arial" panose="020B0604020202020204" pitchFamily="34" charset="0"/>
              <a:buChar char="•"/>
            </a:pPr>
            <a:r>
              <a:rPr lang="de-DE" sz="1200" dirty="0"/>
              <a:t>v</a:t>
            </a:r>
            <a:r>
              <a:rPr lang="de-DE" sz="1200" dirty="0" smtClean="0"/>
              <a:t>olle Nutzung des Maschinenpotentials</a:t>
            </a:r>
          </a:p>
        </p:txBody>
      </p:sp>
    </p:spTree>
    <p:extLst>
      <p:ext uri="{BB962C8B-B14F-4D97-AF65-F5344CB8AC3E}">
        <p14:creationId xmlns:p14="http://schemas.microsoft.com/office/powerpoint/2010/main" val="15318474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Servicedienstleistungen</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SHW Service</a:t>
            </a:r>
            <a:endParaRPr lang="de-DE" dirty="0"/>
          </a:p>
        </p:txBody>
      </p:sp>
      <p:pic>
        <p:nvPicPr>
          <p:cNvPr id="4100" name="Picture 4" descr="Bildergebnis für Dienstleistung wall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34110"/>
            <a:ext cx="5472608" cy="307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1458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Leih- und Tauschservice</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8"/>
            <a:ext cx="8515568" cy="921389"/>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Ausfallzeiten kosten viel Geld. Und weil jede Minute zählt, bietet SHW Werkzeugmaschinen für Sie immer passende Tausch- oder Leihkomponenten. Sie produzieren weiter, wir reparieren zur gleichen Zeit Ihre schadhafte Komponente. Die Tauschkomponente können Sie anschließend auf Wunsch auch bei uns kaufen. Aus- und Einbau erfolgen schnell und zuverlässig durch unsere Experten. </a:t>
            </a:r>
          </a:p>
        </p:txBody>
      </p:sp>
      <p:sp>
        <p:nvSpPr>
          <p:cNvPr id="7" name="Textplatzhalter 3"/>
          <p:cNvSpPr txBox="1">
            <a:spLocks/>
          </p:cNvSpPr>
          <p:nvPr/>
        </p:nvSpPr>
        <p:spPr>
          <a:xfrm>
            <a:off x="448920" y="2355725"/>
            <a:ext cx="4339105" cy="1512170"/>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Aus- und Einbau vor Ort</a:t>
            </a:r>
          </a:p>
          <a:p>
            <a:pPr marL="171450" indent="-171450">
              <a:buFont typeface="Arial" panose="020B0604020202020204" pitchFamily="34" charset="0"/>
              <a:buChar char="•"/>
            </a:pPr>
            <a:r>
              <a:rPr lang="de-DE" sz="1200" dirty="0"/>
              <a:t>z</a:t>
            </a:r>
            <a:r>
              <a:rPr lang="de-DE" sz="1200" dirty="0" smtClean="0"/>
              <a:t>eitnahe Lieferung nach Bestelleingang</a:t>
            </a:r>
          </a:p>
          <a:p>
            <a:pPr marL="171450" indent="-171450">
              <a:buFont typeface="Arial" panose="020B0604020202020204" pitchFamily="34" charset="0"/>
              <a:buChar char="•"/>
            </a:pPr>
            <a:r>
              <a:rPr lang="de-DE" sz="1200" dirty="0"/>
              <a:t>k</a:t>
            </a:r>
            <a:r>
              <a:rPr lang="de-DE" sz="1200" dirty="0" smtClean="0"/>
              <a:t>ompetente und schnelle Reparatur der beschädigten Komponente</a:t>
            </a:r>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05707" cy="194421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m</a:t>
            </a:r>
            <a:r>
              <a:rPr lang="de-DE" sz="1200" dirty="0" smtClean="0"/>
              <a:t>inimierte Stillstandzeiten</a:t>
            </a:r>
          </a:p>
          <a:p>
            <a:pPr marL="171450" indent="-171450">
              <a:buFont typeface="Arial" panose="020B0604020202020204" pitchFamily="34" charset="0"/>
              <a:buChar char="•"/>
            </a:pPr>
            <a:r>
              <a:rPr lang="de-DE" sz="1200" dirty="0" smtClean="0"/>
              <a:t>Überholung zum Festpreis</a:t>
            </a:r>
          </a:p>
          <a:p>
            <a:pPr marL="171450" indent="-171450">
              <a:buFont typeface="Arial" panose="020B0604020202020204" pitchFamily="34" charset="0"/>
              <a:buChar char="•"/>
            </a:pPr>
            <a:r>
              <a:rPr lang="de-DE" sz="1200" dirty="0"/>
              <a:t>i</a:t>
            </a:r>
            <a:r>
              <a:rPr lang="de-DE" sz="1200" dirty="0" smtClean="0"/>
              <a:t>mmer auf dem neusten Stand der Technik</a:t>
            </a:r>
          </a:p>
        </p:txBody>
      </p:sp>
    </p:spTree>
    <p:extLst>
      <p:ext uri="{BB962C8B-B14F-4D97-AF65-F5344CB8AC3E}">
        <p14:creationId xmlns:p14="http://schemas.microsoft.com/office/powerpoint/2010/main" val="28791949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Inbetriebnahmen</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8"/>
            <a:ext cx="8515568" cy="921389"/>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Für den optimalen Start Ihrer Anlage sorgt unser kompetentes Personal mit seinem umfangreichen Know-how. Wir liefern, montieren und nehmen Ihre SHW Maschinen in Ihrem Werk in Betrieb. Gerne schulen wir auch Ihre Mitarbeiter in der korrekten Bedienung der Maschine, so dass dem erfolgreichen Anlauf Ihrer Produktion nichts mehr im Wege steht. </a:t>
            </a:r>
          </a:p>
        </p:txBody>
      </p:sp>
      <p:sp>
        <p:nvSpPr>
          <p:cNvPr id="7" name="Textplatzhalter 3"/>
          <p:cNvSpPr txBox="1">
            <a:spLocks/>
          </p:cNvSpPr>
          <p:nvPr/>
        </p:nvSpPr>
        <p:spPr>
          <a:xfrm>
            <a:off x="448920" y="2355725"/>
            <a:ext cx="4339105" cy="1512170"/>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a:t>f</a:t>
            </a:r>
            <a:r>
              <a:rPr lang="de-DE" sz="1200" dirty="0" smtClean="0"/>
              <a:t>achgerechte Lieferung und Montage Ihrer SHW Maschine</a:t>
            </a:r>
          </a:p>
          <a:p>
            <a:pPr marL="171450" indent="-171450">
              <a:buFont typeface="Arial" panose="020B0604020202020204" pitchFamily="34" charset="0"/>
              <a:buChar char="•"/>
            </a:pPr>
            <a:r>
              <a:rPr lang="de-DE" sz="1200" dirty="0"/>
              <a:t>p</a:t>
            </a:r>
            <a:r>
              <a:rPr lang="de-DE" sz="1200" dirty="0" smtClean="0"/>
              <a:t>rofessionelle Inbetriebnahme</a:t>
            </a:r>
          </a:p>
          <a:p>
            <a:pPr marL="171450" indent="-171450">
              <a:buFont typeface="Arial" panose="020B0604020202020204" pitchFamily="34" charset="0"/>
              <a:buChar char="•"/>
            </a:pPr>
            <a:r>
              <a:rPr lang="de-DE" sz="1200" dirty="0" smtClean="0"/>
              <a:t>Prüfung auf vertragsgerechte Funktionsfähigkeit</a:t>
            </a:r>
          </a:p>
          <a:p>
            <a:pPr marL="171450" indent="-171450">
              <a:buFont typeface="Arial" panose="020B0604020202020204" pitchFamily="34" charset="0"/>
              <a:buChar char="•"/>
            </a:pPr>
            <a:endParaRPr lang="de-DE" sz="1200" dirty="0" smtClean="0"/>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05707" cy="194421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m</a:t>
            </a:r>
            <a:r>
              <a:rPr lang="de-DE" sz="1200" dirty="0" smtClean="0"/>
              <a:t>inimierte Anlaufphase</a:t>
            </a:r>
          </a:p>
          <a:p>
            <a:pPr marL="171450" indent="-171450">
              <a:buFont typeface="Arial" panose="020B0604020202020204" pitchFamily="34" charset="0"/>
              <a:buChar char="•"/>
            </a:pPr>
            <a:r>
              <a:rPr lang="de-DE" sz="1200" dirty="0"/>
              <a:t>g</a:t>
            </a:r>
            <a:r>
              <a:rPr lang="de-DE" sz="1200" dirty="0" smtClean="0"/>
              <a:t>enaue Funktionskenntnis der Anlage</a:t>
            </a:r>
          </a:p>
          <a:p>
            <a:pPr marL="171450" indent="-171450">
              <a:buFont typeface="Arial" panose="020B0604020202020204" pitchFamily="34" charset="0"/>
              <a:buChar char="•"/>
            </a:pPr>
            <a:r>
              <a:rPr lang="de-DE" sz="1200" dirty="0"/>
              <a:t>h</a:t>
            </a:r>
            <a:r>
              <a:rPr lang="de-DE" sz="1200" dirty="0" smtClean="0"/>
              <a:t>ohe Effizienz ab dem ersten Betriebstag</a:t>
            </a:r>
          </a:p>
          <a:p>
            <a:endParaRPr lang="de-DE" sz="1200" dirty="0" smtClean="0"/>
          </a:p>
        </p:txBody>
      </p:sp>
    </p:spTree>
    <p:extLst>
      <p:ext uri="{BB962C8B-B14F-4D97-AF65-F5344CB8AC3E}">
        <p14:creationId xmlns:p14="http://schemas.microsoft.com/office/powerpoint/2010/main" val="39640788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Maschinenverlagerung</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8"/>
            <a:ext cx="8515568" cy="921389"/>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Wir bringen Ihre Maschine dorthin, wo sie gebraucht wird. Profitieren Sie von unserer langjährigen Erfahrung mit </a:t>
            </a:r>
            <a:r>
              <a:rPr lang="de-DE" sz="1200" dirty="0" err="1"/>
              <a:t>kontinentübergreifenden</a:t>
            </a:r>
            <a:r>
              <a:rPr lang="de-DE" sz="1200" dirty="0"/>
              <a:t> Maschinenumzügen. Wir stellen sicher, dass Ihre Anlage fachmännisch abgebaut, transportiert und wieder reibungslos </a:t>
            </a:r>
            <a:r>
              <a:rPr lang="de-DE" sz="1200" dirty="0" err="1"/>
              <a:t>inbetriebgenommen</a:t>
            </a:r>
            <a:r>
              <a:rPr lang="de-DE" sz="1200" dirty="0"/>
              <a:t> wird. Sie haben nur einen Ansprechpartner, der die komplette Abwicklung und </a:t>
            </a:r>
            <a:r>
              <a:rPr lang="de-DE" sz="1200" dirty="0" err="1"/>
              <a:t>Verantworttung</a:t>
            </a:r>
            <a:r>
              <a:rPr lang="de-DE" sz="1200" dirty="0"/>
              <a:t> für Sie übernimmt. </a:t>
            </a:r>
          </a:p>
        </p:txBody>
      </p:sp>
      <p:sp>
        <p:nvSpPr>
          <p:cNvPr id="7" name="Textplatzhalter 3"/>
          <p:cNvSpPr txBox="1">
            <a:spLocks/>
          </p:cNvSpPr>
          <p:nvPr/>
        </p:nvSpPr>
        <p:spPr>
          <a:xfrm>
            <a:off x="448920" y="2355724"/>
            <a:ext cx="4339105" cy="2376266"/>
          </a:xfrm>
          <a:prstGeom prst="rect">
            <a:avLst/>
          </a:prstGeom>
        </p:spPr>
        <p:txBody>
          <a:bodyPr>
            <a:normAutofit lnSpcReduction="1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Übernahme der kompletten Organisation und Abwicklung</a:t>
            </a:r>
          </a:p>
          <a:p>
            <a:pPr marL="171450" indent="-171450">
              <a:buFont typeface="Arial" panose="020B0604020202020204" pitchFamily="34" charset="0"/>
              <a:buChar char="•"/>
            </a:pPr>
            <a:r>
              <a:rPr lang="de-DE" sz="1200" dirty="0"/>
              <a:t>n</a:t>
            </a:r>
            <a:r>
              <a:rPr lang="de-DE" sz="1200" dirty="0" smtClean="0"/>
              <a:t>ur ein Ansprechpartner für Ihren kompletten Umzug</a:t>
            </a:r>
          </a:p>
          <a:p>
            <a:pPr marL="171450" indent="-171450">
              <a:buFont typeface="Arial" panose="020B0604020202020204" pitchFamily="34" charset="0"/>
              <a:buChar char="•"/>
            </a:pPr>
            <a:r>
              <a:rPr lang="de-DE" sz="1200" dirty="0" smtClean="0"/>
              <a:t>Abbau der Anlagen am bisherigen Standort zum vereinbarten Termin</a:t>
            </a:r>
          </a:p>
          <a:p>
            <a:pPr marL="171450" indent="-171450">
              <a:buFont typeface="Arial" panose="020B0604020202020204" pitchFamily="34" charset="0"/>
              <a:buChar char="•"/>
            </a:pPr>
            <a:r>
              <a:rPr lang="de-DE" sz="1200" dirty="0"/>
              <a:t>s</a:t>
            </a:r>
            <a:r>
              <a:rPr lang="de-DE" sz="1200" dirty="0" smtClean="0"/>
              <a:t>icherer Transport der Anlage zum Zielort</a:t>
            </a:r>
          </a:p>
          <a:p>
            <a:pPr marL="171450" indent="-171450">
              <a:buFont typeface="Arial" panose="020B0604020202020204" pitchFamily="34" charset="0"/>
              <a:buChar char="•"/>
            </a:pPr>
            <a:r>
              <a:rPr lang="de-DE" sz="1200" dirty="0" smtClean="0"/>
              <a:t>Aufbau und Inbetriebnahme der Anlagen am Zielort</a:t>
            </a:r>
          </a:p>
          <a:p>
            <a:pPr marL="171450" indent="-171450">
              <a:buFont typeface="Arial" panose="020B0604020202020204" pitchFamily="34" charset="0"/>
              <a:buChar char="•"/>
            </a:pPr>
            <a:r>
              <a:rPr lang="de-DE" sz="1200" dirty="0"/>
              <a:t>k</a:t>
            </a:r>
            <a:r>
              <a:rPr lang="de-DE" sz="1200" dirty="0" smtClean="0"/>
              <a:t>ürzeste Durchführungsdauer durch langjährige Erfahrung</a:t>
            </a:r>
          </a:p>
          <a:p>
            <a:pPr marL="171450" indent="-171450">
              <a:buFont typeface="Arial" panose="020B0604020202020204" pitchFamily="34" charset="0"/>
              <a:buChar char="•"/>
            </a:pPr>
            <a:r>
              <a:rPr lang="de-DE" sz="1200" dirty="0"/>
              <a:t>f</a:t>
            </a:r>
            <a:r>
              <a:rPr lang="de-DE" sz="1200" dirty="0" smtClean="0"/>
              <a:t>rühestmögliche Bekanntgabe des Termins für die Inbetriebnahme</a:t>
            </a:r>
          </a:p>
          <a:p>
            <a:pPr marL="171450" indent="-171450">
              <a:buFont typeface="Arial" panose="020B0604020202020204" pitchFamily="34" charset="0"/>
              <a:buChar char="•"/>
            </a:pPr>
            <a:endParaRPr lang="de-DE" sz="1200" dirty="0" smtClean="0"/>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57784" cy="194421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smtClean="0"/>
              <a:t>Abbau und Inbetriebnahme aus einer Hand</a:t>
            </a:r>
          </a:p>
          <a:p>
            <a:pPr marL="171450" indent="-171450">
              <a:buFont typeface="Arial" panose="020B0604020202020204" pitchFamily="34" charset="0"/>
              <a:buChar char="•"/>
            </a:pPr>
            <a:r>
              <a:rPr lang="de-DE" sz="1200" dirty="0"/>
              <a:t>a</a:t>
            </a:r>
            <a:r>
              <a:rPr lang="de-DE" sz="1200" dirty="0" smtClean="0"/>
              <a:t>lles in sicherer Hand durch unsere langjährigen Erfahrung</a:t>
            </a:r>
          </a:p>
          <a:p>
            <a:pPr marL="171450" indent="-171450">
              <a:buFont typeface="Arial" panose="020B0604020202020204" pitchFamily="34" charset="0"/>
              <a:buChar char="•"/>
            </a:pPr>
            <a:r>
              <a:rPr lang="de-DE" sz="1200" dirty="0"/>
              <a:t>f</a:t>
            </a:r>
            <a:r>
              <a:rPr lang="de-DE" sz="1200" dirty="0" smtClean="0"/>
              <a:t>airer und transparenter Preis</a:t>
            </a:r>
          </a:p>
          <a:p>
            <a:pPr marL="171450" indent="-171450">
              <a:buFont typeface="Arial" panose="020B0604020202020204" pitchFamily="34" charset="0"/>
              <a:buChar char="•"/>
            </a:pPr>
            <a:r>
              <a:rPr lang="de-DE" sz="1200" dirty="0"/>
              <a:t>e</a:t>
            </a:r>
            <a:r>
              <a:rPr lang="de-DE" sz="1200" dirty="0" smtClean="0"/>
              <a:t>xakte Terminplanung ermöglicht genaue Planung Ihrer Produktion</a:t>
            </a:r>
          </a:p>
        </p:txBody>
      </p:sp>
    </p:spTree>
    <p:extLst>
      <p:ext uri="{BB962C8B-B14F-4D97-AF65-F5344CB8AC3E}">
        <p14:creationId xmlns:p14="http://schemas.microsoft.com/office/powerpoint/2010/main" val="29233395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Gebrauchtmaschinen</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8"/>
            <a:ext cx="8515568" cy="921389"/>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Mit unserem Angebot an Gebrauchtmaschinen bieten wir Ihnen eine interessante Alternative zur Neuinvestition. Nach einer Generalüberholung und Modernisierung durch SHW Werkzeugmaschinen bekommen die Gebrauchtmaschinen die volle Gewährleistung von uns. Kompetente SHW-Mitarbeiter übernehmen die Aufstellung, Inbetriebnahme und Einweisung vor Ort. Gerne suchen wir auch gezielt nach einer für Sie geeigneten Gebrauchtmaschine. </a:t>
            </a:r>
          </a:p>
        </p:txBody>
      </p:sp>
      <p:sp>
        <p:nvSpPr>
          <p:cNvPr id="7" name="Textplatzhalter 3"/>
          <p:cNvSpPr txBox="1">
            <a:spLocks/>
          </p:cNvSpPr>
          <p:nvPr/>
        </p:nvSpPr>
        <p:spPr>
          <a:xfrm>
            <a:off x="448920" y="2355724"/>
            <a:ext cx="4339105" cy="2376266"/>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a:t>k</a:t>
            </a:r>
            <a:r>
              <a:rPr lang="de-DE" sz="1200" dirty="0" smtClean="0"/>
              <a:t>omplette Überholung und Modernisierung</a:t>
            </a:r>
          </a:p>
          <a:p>
            <a:pPr marL="171450" indent="-171450">
              <a:buFont typeface="Arial" panose="020B0604020202020204" pitchFamily="34" charset="0"/>
              <a:buChar char="•"/>
            </a:pPr>
            <a:r>
              <a:rPr lang="de-DE" sz="1200" dirty="0" smtClean="0"/>
              <a:t>Inzahlungnahme Ihrer Werkzeugmaschine</a:t>
            </a:r>
          </a:p>
          <a:p>
            <a:pPr marL="171450" indent="-171450">
              <a:buFont typeface="Arial" panose="020B0604020202020204" pitchFamily="34" charset="0"/>
              <a:buChar char="•"/>
            </a:pPr>
            <a:r>
              <a:rPr lang="de-DE" sz="1200" dirty="0"/>
              <a:t>a</a:t>
            </a:r>
            <a:r>
              <a:rPr lang="de-DE" sz="1200" dirty="0" smtClean="0"/>
              <a:t>uf Wunsch suchen wir für Sie die passende Finanzierung</a:t>
            </a:r>
          </a:p>
          <a:p>
            <a:pPr marL="171450" indent="-171450">
              <a:buFont typeface="Arial" panose="020B0604020202020204" pitchFamily="34" charset="0"/>
              <a:buChar char="•"/>
            </a:pPr>
            <a:endParaRPr lang="de-DE" sz="1200" dirty="0" smtClean="0"/>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57784" cy="194421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i</a:t>
            </a:r>
            <a:r>
              <a:rPr lang="de-DE" sz="1200" dirty="0" smtClean="0"/>
              <a:t>m Vergleich zur Neumaschine deutlich geringere Anschaffungskosten</a:t>
            </a:r>
          </a:p>
          <a:p>
            <a:pPr marL="171450" indent="-171450">
              <a:buFont typeface="Arial" panose="020B0604020202020204" pitchFamily="34" charset="0"/>
              <a:buChar char="•"/>
            </a:pPr>
            <a:r>
              <a:rPr lang="de-DE" sz="1200" dirty="0"/>
              <a:t>s</a:t>
            </a:r>
            <a:r>
              <a:rPr lang="de-DE" sz="1200" dirty="0" smtClean="0"/>
              <a:t>ofortige Verfügbarkeit</a:t>
            </a:r>
          </a:p>
          <a:p>
            <a:pPr marL="171450" indent="-171450">
              <a:buFont typeface="Arial" panose="020B0604020202020204" pitchFamily="34" charset="0"/>
              <a:buChar char="•"/>
            </a:pPr>
            <a:r>
              <a:rPr lang="de-DE" sz="1200" dirty="0"/>
              <a:t>v</a:t>
            </a:r>
            <a:r>
              <a:rPr lang="de-DE" sz="1200" dirty="0" smtClean="0"/>
              <a:t>olle Gewährleistung</a:t>
            </a:r>
          </a:p>
          <a:p>
            <a:pPr marL="171450" indent="-171450">
              <a:buFont typeface="Arial" panose="020B0604020202020204" pitchFamily="34" charset="0"/>
              <a:buChar char="•"/>
            </a:pPr>
            <a:r>
              <a:rPr lang="de-DE" sz="1200" dirty="0" smtClean="0"/>
              <a:t>Aufstellung, Inbetriebnahme und Einweisung vor Ort</a:t>
            </a:r>
          </a:p>
          <a:p>
            <a:pPr marL="171450" indent="-171450">
              <a:buFont typeface="Arial" panose="020B0604020202020204" pitchFamily="34" charset="0"/>
              <a:buChar char="•"/>
            </a:pPr>
            <a:r>
              <a:rPr lang="de-DE" sz="1200" dirty="0" smtClean="0"/>
              <a:t>CE-Zertifizierung für Ihre Gebrauchtmaschine möglich</a:t>
            </a:r>
          </a:p>
        </p:txBody>
      </p:sp>
    </p:spTree>
    <p:extLst>
      <p:ext uri="{BB962C8B-B14F-4D97-AF65-F5344CB8AC3E}">
        <p14:creationId xmlns:p14="http://schemas.microsoft.com/office/powerpoint/2010/main" val="28803749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Finanzierung und Leasing</a:t>
            </a:r>
            <a:endParaRPr lang="de-DE" dirty="0"/>
          </a:p>
        </p:txBody>
      </p:sp>
      <p:sp>
        <p:nvSpPr>
          <p:cNvPr id="5" name="Titel 4"/>
          <p:cNvSpPr>
            <a:spLocks noGrp="1"/>
          </p:cNvSpPr>
          <p:nvPr>
            <p:ph type="title"/>
          </p:nvPr>
        </p:nvSpPr>
        <p:spPr/>
        <p:txBody>
          <a:bodyPr/>
          <a:lstStyle/>
          <a:p>
            <a:r>
              <a:rPr lang="de-DE" dirty="0" smtClean="0"/>
              <a:t>SHW Service</a:t>
            </a:r>
            <a:endParaRPr lang="de-DE" dirty="0"/>
          </a:p>
        </p:txBody>
      </p:sp>
      <p:sp>
        <p:nvSpPr>
          <p:cNvPr id="6" name="Textplatzhalter 3"/>
          <p:cNvSpPr txBox="1">
            <a:spLocks/>
          </p:cNvSpPr>
          <p:nvPr/>
        </p:nvSpPr>
        <p:spPr>
          <a:xfrm>
            <a:off x="448920" y="1362328"/>
            <a:ext cx="8515568" cy="921389"/>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Damit Sie beim Kauf Ihrer neuen SHW Maschine flexibel bleiben, bieten wir attraktive Finanzierungsmöglichkeiten. SHW Werkzeugmaschinen arbeitet dabei mit bewährten Instituten zusammen, die Ihnen als seriöse, erfahrene und kompetente Premiumpartner zur Seite stehen. Gerne erstellen wir gemeinsam mit Ihnen ein Finanzierungs- und Leasingangebot. </a:t>
            </a:r>
          </a:p>
        </p:txBody>
      </p:sp>
      <p:sp>
        <p:nvSpPr>
          <p:cNvPr id="7" name="Textplatzhalter 3"/>
          <p:cNvSpPr txBox="1">
            <a:spLocks/>
          </p:cNvSpPr>
          <p:nvPr/>
        </p:nvSpPr>
        <p:spPr>
          <a:xfrm>
            <a:off x="448920" y="2355724"/>
            <a:ext cx="4339105" cy="2376266"/>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Unsere Leistungen:</a:t>
            </a:r>
          </a:p>
          <a:p>
            <a:pPr marL="171450" indent="-171450">
              <a:buFont typeface="Arial" panose="020B0604020202020204" pitchFamily="34" charset="0"/>
              <a:buChar char="•"/>
            </a:pPr>
            <a:r>
              <a:rPr lang="de-DE" sz="1200" dirty="0" smtClean="0"/>
              <a:t>Vermittlung an verlässliche Finanzdienstleister</a:t>
            </a:r>
          </a:p>
          <a:p>
            <a:pPr marL="171450" indent="-171450">
              <a:buFont typeface="Arial" panose="020B0604020202020204" pitchFamily="34" charset="0"/>
              <a:buChar char="•"/>
            </a:pPr>
            <a:r>
              <a:rPr lang="de-DE" sz="1200" dirty="0" smtClean="0"/>
              <a:t>Unterstützung bei der Vertragsabwicklung</a:t>
            </a:r>
          </a:p>
          <a:p>
            <a:pPr marL="171450" indent="-171450">
              <a:buFont typeface="Arial" panose="020B0604020202020204" pitchFamily="34" charset="0"/>
              <a:buChar char="•"/>
            </a:pPr>
            <a:endParaRPr lang="de-DE" sz="1200" dirty="0" smtClean="0"/>
          </a:p>
          <a:p>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a:p>
            <a:pPr marL="171450" indent="-171450">
              <a:buFont typeface="Arial" panose="020B0604020202020204" pitchFamily="34" charset="0"/>
              <a:buChar char="•"/>
            </a:pPr>
            <a:endParaRPr lang="de-DE" sz="1200" dirty="0" smtClean="0"/>
          </a:p>
        </p:txBody>
      </p:sp>
      <p:sp>
        <p:nvSpPr>
          <p:cNvPr id="8" name="Textplatzhalter 3"/>
          <p:cNvSpPr txBox="1">
            <a:spLocks/>
          </p:cNvSpPr>
          <p:nvPr/>
        </p:nvSpPr>
        <p:spPr>
          <a:xfrm>
            <a:off x="4706704" y="2355725"/>
            <a:ext cx="4257784" cy="1944218"/>
          </a:xfrm>
          <a:prstGeom prst="rect">
            <a:avLst/>
          </a:prstGeom>
        </p:spPr>
        <p:txBody>
          <a:bodyPr>
            <a:normAutofit/>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b="1" i="1" u="sng" dirty="0" smtClean="0"/>
              <a:t>Vorteile:</a:t>
            </a:r>
          </a:p>
          <a:p>
            <a:pPr marL="171450" indent="-171450">
              <a:buFont typeface="Arial" panose="020B0604020202020204" pitchFamily="34" charset="0"/>
              <a:buChar char="•"/>
            </a:pPr>
            <a:r>
              <a:rPr lang="de-DE" sz="1200" dirty="0"/>
              <a:t>g</a:t>
            </a:r>
            <a:r>
              <a:rPr lang="de-DE" sz="1200" dirty="0" smtClean="0"/>
              <a:t>rößere finanzielle Flexibilität</a:t>
            </a:r>
          </a:p>
          <a:p>
            <a:pPr marL="171450" indent="-171450">
              <a:buFont typeface="Arial" panose="020B0604020202020204" pitchFamily="34" charset="0"/>
              <a:buChar char="•"/>
            </a:pPr>
            <a:r>
              <a:rPr lang="de-DE" sz="1200" dirty="0" smtClean="0"/>
              <a:t>Schonung der Liquidität</a:t>
            </a:r>
          </a:p>
          <a:p>
            <a:pPr marL="171450" indent="-171450">
              <a:buFont typeface="Arial" panose="020B0604020202020204" pitchFamily="34" charset="0"/>
              <a:buChar char="•"/>
            </a:pPr>
            <a:r>
              <a:rPr lang="de-DE" sz="1200" dirty="0" smtClean="0"/>
              <a:t>Verbesserung der Bilanzstruktur</a:t>
            </a:r>
          </a:p>
          <a:p>
            <a:pPr marL="171450" indent="-171450">
              <a:buFont typeface="Arial" panose="020B0604020202020204" pitchFamily="34" charset="0"/>
              <a:buChar char="•"/>
            </a:pPr>
            <a:r>
              <a:rPr lang="de-DE" sz="1200" dirty="0"/>
              <a:t>g</a:t>
            </a:r>
            <a:r>
              <a:rPr lang="de-DE" sz="1200" dirty="0" smtClean="0"/>
              <a:t>rößerer Spielraum für Investitionen</a:t>
            </a:r>
          </a:p>
          <a:p>
            <a:pPr marL="171450" indent="-171450">
              <a:buFont typeface="Arial" panose="020B0604020202020204" pitchFamily="34" charset="0"/>
              <a:buChar char="•"/>
            </a:pPr>
            <a:r>
              <a:rPr lang="de-DE" sz="1200" dirty="0"/>
              <a:t>v</a:t>
            </a:r>
            <a:r>
              <a:rPr lang="de-DE" sz="1200" dirty="0" smtClean="0"/>
              <a:t>erlässliche Kalkulationsgrundlage bei optimiertem Kostenverlauf</a:t>
            </a:r>
          </a:p>
        </p:txBody>
      </p:sp>
    </p:spTree>
    <p:extLst>
      <p:ext uri="{BB962C8B-B14F-4D97-AF65-F5344CB8AC3E}">
        <p14:creationId xmlns:p14="http://schemas.microsoft.com/office/powerpoint/2010/main" val="15475500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Servicestützpunkte</a:t>
            </a:r>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SHW Service</a:t>
            </a:r>
            <a:endParaRPr lang="de-DE" dirty="0"/>
          </a:p>
        </p:txBody>
      </p:sp>
      <p:pic>
        <p:nvPicPr>
          <p:cNvPr id="19458" name="Picture 2" descr="Ähnliches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899" y="1563638"/>
            <a:ext cx="3168351"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263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UniSpeed</a:t>
            </a:r>
            <a:r>
              <a:rPr lang="de-DE" dirty="0" smtClean="0"/>
              <a:t> 6000 – Kompakt</a:t>
            </a:r>
            <a:r>
              <a:rPr lang="de-DE" dirty="0"/>
              <a:t>. Universell. Schnell</a:t>
            </a:r>
            <a:r>
              <a:rPr lang="de-DE" dirty="0" smtClean="0"/>
              <a:t>. </a:t>
            </a:r>
          </a:p>
          <a:p>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Bearbeitungszentren</a:t>
            </a:r>
            <a:endParaRPr lang="de-DE" dirty="0"/>
          </a:p>
        </p:txBody>
      </p:sp>
      <p:pic>
        <p:nvPicPr>
          <p:cNvPr id="1026" name="Picture 2" descr="G:\MSOFFICE\MARKETING\16_Renderings\Maschinen\2017\03_US6000_17.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912" y="1012856"/>
            <a:ext cx="3636745" cy="2571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platzhalter 3"/>
          <p:cNvSpPr txBox="1">
            <a:spLocks/>
          </p:cNvSpPr>
          <p:nvPr/>
        </p:nvSpPr>
        <p:spPr>
          <a:xfrm>
            <a:off x="448920" y="1419622"/>
            <a:ext cx="1728192"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6.000 mm</a:t>
            </a:r>
          </a:p>
          <a:p>
            <a:r>
              <a:rPr lang="de-DE" sz="1300" dirty="0" smtClean="0"/>
              <a:t>Y-Achse: 1.600 mm</a:t>
            </a:r>
          </a:p>
          <a:p>
            <a:r>
              <a:rPr lang="de-DE" sz="1300" dirty="0" smtClean="0"/>
              <a:t>Z-Achse: 1.300 mm</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r>
              <a:rPr lang="de-DE" sz="1200" dirty="0">
                <a:solidFill>
                  <a:schemeClr val="bg1">
                    <a:lumMod val="50000"/>
                  </a:schemeClr>
                </a:solidFill>
                <a:latin typeface="Arial" panose="020B0604020202020204" pitchFamily="34" charset="0"/>
                <a:cs typeface="Arial" panose="020B0604020202020204" pitchFamily="34" charset="0"/>
              </a:rPr>
              <a:t>HSK 100 A  </a:t>
            </a: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30.000 Beschleunigung in m/s: 3,5 </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bis 44/70 </a:t>
            </a: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8.000/24.000</a:t>
            </a:r>
          </a:p>
        </p:txBody>
      </p:sp>
      <p:sp>
        <p:nvSpPr>
          <p:cNvPr id="13" name="Textplatzhalter 3"/>
          <p:cNvSpPr txBox="1">
            <a:spLocks/>
          </p:cNvSpPr>
          <p:nvPr/>
        </p:nvSpPr>
        <p:spPr>
          <a:xfrm>
            <a:off x="3707904" y="2465154"/>
            <a:ext cx="3547016"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Ausführungen</a:t>
            </a:r>
          </a:p>
          <a:p>
            <a:pPr marL="285750" indent="-285750">
              <a:buFont typeface="Arial" panose="020B0604020202020204" pitchFamily="34" charset="0"/>
              <a:buChar char="•"/>
            </a:pPr>
            <a:r>
              <a:rPr lang="de-DE" sz="1300" dirty="0" smtClean="0"/>
              <a:t>Fräsmaschine</a:t>
            </a:r>
          </a:p>
          <a:p>
            <a:pPr marL="285750" indent="-285750">
              <a:buFont typeface="Arial" panose="020B0604020202020204" pitchFamily="34" charset="0"/>
              <a:buChar char="•"/>
            </a:pPr>
            <a:r>
              <a:rPr lang="de-DE" sz="1300" dirty="0" smtClean="0"/>
              <a:t>Dreh-/ Fräsmaschine</a:t>
            </a:r>
          </a:p>
          <a:p>
            <a:pPr marL="285750" indent="-285750">
              <a:buFont typeface="Arial" panose="020B0604020202020204" pitchFamily="34" charset="0"/>
              <a:buChar char="•"/>
            </a:pPr>
            <a:r>
              <a:rPr lang="de-DE" sz="1300" dirty="0" err="1" smtClean="0"/>
              <a:t>Palettenwechselmaschine</a:t>
            </a:r>
            <a:endParaRPr lang="de-DE" sz="1300" dirty="0" smtClean="0"/>
          </a:p>
          <a:p>
            <a:endParaRPr lang="de-DE" sz="1100" dirty="0"/>
          </a:p>
        </p:txBody>
      </p:sp>
    </p:spTree>
    <p:extLst>
      <p:ext uri="{BB962C8B-B14F-4D97-AF65-F5344CB8AC3E}">
        <p14:creationId xmlns:p14="http://schemas.microsoft.com/office/powerpoint/2010/main" val="23334403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sz="2400" dirty="0"/>
              <a:t>Ihre Aufgaben. Unsere Lösungen.</a:t>
            </a:r>
          </a:p>
          <a:p>
            <a:endParaRPr lang="de-DE" dirty="0"/>
          </a:p>
        </p:txBody>
      </p:sp>
      <p:sp>
        <p:nvSpPr>
          <p:cNvPr id="3" name="Textplatzhalter 2"/>
          <p:cNvSpPr>
            <a:spLocks noGrp="1"/>
          </p:cNvSpPr>
          <p:nvPr>
            <p:ph type="body" sz="quarter" idx="16"/>
          </p:nvPr>
        </p:nvSpPr>
        <p:spPr/>
        <p:txBody>
          <a:bodyPr/>
          <a:lstStyle/>
          <a:p>
            <a:endParaRPr lang="de-DE" dirty="0"/>
          </a:p>
        </p:txBody>
      </p:sp>
      <p:sp>
        <p:nvSpPr>
          <p:cNvPr id="4" name="Bildplatzhalter 3"/>
          <p:cNvSpPr>
            <a:spLocks noGrp="1"/>
          </p:cNvSpPr>
          <p:nvPr>
            <p:ph type="pic" sz="quarter" idx="17"/>
          </p:nvPr>
        </p:nvSpPr>
        <p:spPr/>
      </p:sp>
      <p:sp>
        <p:nvSpPr>
          <p:cNvPr id="5" name="Titel 4"/>
          <p:cNvSpPr>
            <a:spLocks noGrp="1"/>
          </p:cNvSpPr>
          <p:nvPr>
            <p:ph type="title"/>
          </p:nvPr>
        </p:nvSpPr>
        <p:spPr/>
        <p:txBody>
          <a:bodyPr>
            <a:noAutofit/>
          </a:bodyPr>
          <a:lstStyle/>
          <a:p>
            <a:pPr>
              <a:spcBef>
                <a:spcPct val="20000"/>
              </a:spcBef>
            </a:pPr>
            <a:r>
              <a:rPr lang="de-DE" sz="4000" dirty="0"/>
              <a:t>SHW Bearbeitungstechnik</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419622"/>
            <a:ext cx="4392258" cy="292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139702"/>
            <a:ext cx="3415236"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94752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Ihre Aufgaben. Unsere Lösungen.</a:t>
            </a:r>
            <a:endParaRPr lang="de-DE" dirty="0"/>
          </a:p>
        </p:txBody>
      </p:sp>
      <p:sp>
        <p:nvSpPr>
          <p:cNvPr id="3" name="Textplatzhalter 2"/>
          <p:cNvSpPr>
            <a:spLocks noGrp="1"/>
          </p:cNvSpPr>
          <p:nvPr>
            <p:ph type="body" sz="quarter" idx="16"/>
          </p:nvPr>
        </p:nvSpPr>
        <p:spPr/>
        <p:txBody>
          <a:bodyPr/>
          <a:lstStyle/>
          <a:p>
            <a:r>
              <a:rPr lang="de-DE" dirty="0"/>
              <a:t>h</a:t>
            </a:r>
            <a:r>
              <a:rPr lang="de-DE" dirty="0" smtClean="0"/>
              <a:t>och </a:t>
            </a:r>
            <a:r>
              <a:rPr lang="de-DE" dirty="0"/>
              <a:t>qualifizierte und spezialisierte </a:t>
            </a:r>
            <a:r>
              <a:rPr lang="de-DE" dirty="0" smtClean="0"/>
              <a:t>Mitarbeiter</a:t>
            </a:r>
          </a:p>
          <a:p>
            <a:r>
              <a:rPr lang="de-DE" dirty="0"/>
              <a:t>h</a:t>
            </a:r>
            <a:r>
              <a:rPr lang="de-DE" dirty="0" smtClean="0"/>
              <a:t>ochmoderner</a:t>
            </a:r>
            <a:r>
              <a:rPr lang="de-DE" dirty="0"/>
              <a:t>, flexibler </a:t>
            </a:r>
            <a:r>
              <a:rPr lang="de-DE" dirty="0" smtClean="0"/>
              <a:t>Maschinenpark</a:t>
            </a:r>
          </a:p>
          <a:p>
            <a:r>
              <a:rPr lang="de-DE" dirty="0"/>
              <a:t>k</a:t>
            </a:r>
            <a:r>
              <a:rPr lang="de-DE" dirty="0" smtClean="0"/>
              <a:t>urze </a:t>
            </a:r>
            <a:r>
              <a:rPr lang="de-DE" dirty="0"/>
              <a:t>Durchlaufzeiten und hohe </a:t>
            </a:r>
            <a:r>
              <a:rPr lang="de-DE" dirty="0" smtClean="0"/>
              <a:t>Termintreue</a:t>
            </a:r>
          </a:p>
          <a:p>
            <a:r>
              <a:rPr lang="de-DE" dirty="0"/>
              <a:t>a</a:t>
            </a:r>
            <a:r>
              <a:rPr lang="de-DE" dirty="0" smtClean="0"/>
              <a:t>ußerordentliche </a:t>
            </a:r>
            <a:r>
              <a:rPr lang="de-DE" dirty="0"/>
              <a:t>Kompetenz bei „schwierigen“ </a:t>
            </a:r>
            <a:r>
              <a:rPr lang="de-DE" dirty="0" smtClean="0"/>
              <a:t>Teilen</a:t>
            </a:r>
          </a:p>
          <a:p>
            <a:r>
              <a:rPr lang="de-DE" dirty="0"/>
              <a:t>m</a:t>
            </a:r>
            <a:r>
              <a:rPr lang="de-DE" dirty="0" smtClean="0"/>
              <a:t>aßgeschneiderte </a:t>
            </a:r>
            <a:r>
              <a:rPr lang="de-DE" dirty="0"/>
              <a:t>Lösungen für Ihre komplexen Aufgaben</a:t>
            </a:r>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a:t>SHW-Bearbeitungstechnik</a:t>
            </a:r>
          </a:p>
        </p:txBody>
      </p:sp>
      <p:pic>
        <p:nvPicPr>
          <p:cNvPr id="3076" name="Picture 4" descr="https://www.shw-bt.de/images/kernkompetenz/6_g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419622"/>
            <a:ext cx="3168352"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4958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Unsere Dienstleistungen – Flexibel. Effizient. Verlässlich.</a:t>
            </a:r>
            <a:endParaRPr lang="de-DE" dirty="0"/>
          </a:p>
        </p:txBody>
      </p:sp>
      <p:sp>
        <p:nvSpPr>
          <p:cNvPr id="3" name="Textplatzhalter 2"/>
          <p:cNvSpPr>
            <a:spLocks noGrp="1"/>
          </p:cNvSpPr>
          <p:nvPr>
            <p:ph type="body" sz="quarter" idx="16"/>
          </p:nvPr>
        </p:nvSpPr>
        <p:spPr>
          <a:xfrm>
            <a:off x="467544" y="1419622"/>
            <a:ext cx="5256584" cy="3024336"/>
          </a:xfrm>
        </p:spPr>
        <p:txBody>
          <a:bodyPr/>
          <a:lstStyle/>
          <a:p>
            <a:r>
              <a:rPr lang="de-DE" dirty="0"/>
              <a:t>Messen mit einem FARO </a:t>
            </a:r>
            <a:r>
              <a:rPr lang="de-DE" dirty="0" err="1"/>
              <a:t>Messarm</a:t>
            </a:r>
            <a:r>
              <a:rPr lang="de-DE" dirty="0"/>
              <a:t> und starken externen Partnern aus der </a:t>
            </a:r>
            <a:r>
              <a:rPr lang="de-DE" dirty="0" smtClean="0"/>
              <a:t>Region</a:t>
            </a:r>
          </a:p>
          <a:p>
            <a:r>
              <a:rPr lang="de-DE" dirty="0"/>
              <a:t>Tieflochbohren mit </a:t>
            </a:r>
            <a:r>
              <a:rPr lang="de-DE" dirty="0" err="1"/>
              <a:t>Sandvik</a:t>
            </a:r>
            <a:r>
              <a:rPr lang="de-DE" dirty="0"/>
              <a:t> Ejektor Bohrprogramm bis max. Ø150 und einer Bohrtiefe von </a:t>
            </a:r>
            <a:r>
              <a:rPr lang="de-DE" dirty="0" smtClean="0"/>
              <a:t>2.000mm</a:t>
            </a:r>
          </a:p>
          <a:p>
            <a:r>
              <a:rPr lang="de-DE" dirty="0"/>
              <a:t>Montage von </a:t>
            </a:r>
            <a:r>
              <a:rPr lang="de-DE" dirty="0" smtClean="0"/>
              <a:t>Baugruppen</a:t>
            </a:r>
          </a:p>
          <a:p>
            <a:r>
              <a:rPr lang="de-DE" dirty="0"/>
              <a:t>Lackieren von </a:t>
            </a:r>
            <a:r>
              <a:rPr lang="de-DE" dirty="0" smtClean="0"/>
              <a:t>Bauteilen</a:t>
            </a:r>
          </a:p>
          <a:p>
            <a:r>
              <a:rPr lang="de-DE" dirty="0"/>
              <a:t>Schweißbau von Bauteilen mit starken externen Partnern aus der </a:t>
            </a:r>
            <a:r>
              <a:rPr lang="de-DE" dirty="0" smtClean="0"/>
              <a:t>Region</a:t>
            </a:r>
          </a:p>
          <a:p>
            <a:r>
              <a:rPr lang="de-DE" dirty="0"/>
              <a:t>Richten von Bauteilen mit einer Presse Druckkraft max. 150 </a:t>
            </a:r>
            <a:r>
              <a:rPr lang="de-DE" dirty="0" smtClean="0"/>
              <a:t>Tonnen</a:t>
            </a:r>
          </a:p>
          <a:p>
            <a:r>
              <a:rPr lang="de-DE" dirty="0"/>
              <a:t>Schrumpfen mit Stickstoff</a:t>
            </a:r>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smtClean="0"/>
              <a:t>SHW-Bearbeitungstechnik</a:t>
            </a:r>
            <a:endParaRPr lang="de-DE" dirty="0"/>
          </a:p>
        </p:txBody>
      </p:sp>
      <p:pic>
        <p:nvPicPr>
          <p:cNvPr id="2052" name="Picture 4" descr="https://www.shw-bt.de/images/kernkompetenz/3_g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635646"/>
            <a:ext cx="3168352"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982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smtClean="0"/>
              <a:t>Unsere Leistungen </a:t>
            </a:r>
            <a:r>
              <a:rPr lang="de-DE" dirty="0"/>
              <a:t>– Flexibel. Effizient. Verlässlich.</a:t>
            </a:r>
          </a:p>
        </p:txBody>
      </p:sp>
      <p:sp>
        <p:nvSpPr>
          <p:cNvPr id="4" name="Bildplatzhalter 3"/>
          <p:cNvSpPr>
            <a:spLocks noGrp="1"/>
          </p:cNvSpPr>
          <p:nvPr>
            <p:ph type="pic" sz="quarter" idx="17"/>
          </p:nvPr>
        </p:nvSpPr>
        <p:spPr/>
      </p:sp>
      <p:sp>
        <p:nvSpPr>
          <p:cNvPr id="5" name="Titel 4"/>
          <p:cNvSpPr>
            <a:spLocks noGrp="1"/>
          </p:cNvSpPr>
          <p:nvPr>
            <p:ph type="title"/>
          </p:nvPr>
        </p:nvSpPr>
        <p:spPr/>
        <p:txBody>
          <a:bodyPr/>
          <a:lstStyle/>
          <a:p>
            <a:r>
              <a:rPr lang="de-DE" dirty="0"/>
              <a:t>SHW-Bearbeitungstechnik</a:t>
            </a:r>
          </a:p>
        </p:txBody>
      </p:sp>
      <p:sp>
        <p:nvSpPr>
          <p:cNvPr id="6" name="Textfeld 5"/>
          <p:cNvSpPr txBox="1"/>
          <p:nvPr/>
        </p:nvSpPr>
        <p:spPr>
          <a:xfrm>
            <a:off x="539552" y="1275606"/>
            <a:ext cx="5040560" cy="646331"/>
          </a:xfrm>
          <a:prstGeom prst="rect">
            <a:avLst/>
          </a:prstGeom>
          <a:noFill/>
        </p:spPr>
        <p:txBody>
          <a:bodyPr wrap="square" rtlCol="0">
            <a:spAutoFit/>
          </a:bodyPr>
          <a:lstStyle/>
          <a:p>
            <a:r>
              <a:rPr lang="de-DE" sz="1200" b="1" i="1" u="sng" dirty="0" smtClean="0">
                <a:solidFill>
                  <a:schemeClr val="bg1">
                    <a:lumMod val="50000"/>
                  </a:schemeClr>
                </a:solidFill>
                <a:latin typeface="Arial" panose="020B0604020202020204" pitchFamily="34" charset="0"/>
                <a:cs typeface="Arial" panose="020B0604020202020204" pitchFamily="34" charset="0"/>
              </a:rPr>
              <a:t>Fräsen: </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bis </a:t>
            </a:r>
            <a:r>
              <a:rPr lang="de-DE" sz="1200" dirty="0">
                <a:solidFill>
                  <a:schemeClr val="bg1">
                    <a:lumMod val="50000"/>
                  </a:schemeClr>
                </a:solidFill>
                <a:latin typeface="Arial" panose="020B0604020202020204" pitchFamily="34" charset="0"/>
                <a:cs typeface="Arial" panose="020B0604020202020204" pitchFamily="34" charset="0"/>
              </a:rPr>
              <a:t>max. 18.000 x 4.100 mm / max. 40.000 </a:t>
            </a:r>
            <a:r>
              <a:rPr lang="de-DE" sz="1200" dirty="0" smtClean="0">
                <a:solidFill>
                  <a:schemeClr val="bg1">
                    <a:lumMod val="50000"/>
                  </a:schemeClr>
                </a:solidFill>
                <a:latin typeface="Arial" panose="020B0604020202020204" pitchFamily="34" charset="0"/>
                <a:cs typeface="Arial" panose="020B0604020202020204" pitchFamily="34" charset="0"/>
              </a:rPr>
              <a:t>kg</a:t>
            </a:r>
          </a:p>
          <a:p>
            <a:pPr marL="171450" indent="-171450">
              <a:buFont typeface="Arial" panose="020B0604020202020204" pitchFamily="34" charset="0"/>
              <a:buChar char="•"/>
            </a:pPr>
            <a:r>
              <a:rPr lang="de-DE" sz="1200" dirty="0" smtClean="0">
                <a:solidFill>
                  <a:schemeClr val="bg1">
                    <a:lumMod val="50000"/>
                  </a:schemeClr>
                </a:solidFill>
                <a:latin typeface="Arial" panose="020B0604020202020204" pitchFamily="34" charset="0"/>
                <a:cs typeface="Arial" panose="020B0604020202020204" pitchFamily="34" charset="0"/>
              </a:rPr>
              <a:t>5-Achs Bearbeitung mit modernsten Fertigungsmaschinen</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7" name="Textfeld 6"/>
          <p:cNvSpPr txBox="1"/>
          <p:nvPr/>
        </p:nvSpPr>
        <p:spPr>
          <a:xfrm>
            <a:off x="539552" y="1935629"/>
            <a:ext cx="4536504" cy="646331"/>
          </a:xfrm>
          <a:prstGeom prst="rect">
            <a:avLst/>
          </a:prstGeom>
          <a:noFill/>
        </p:spPr>
        <p:txBody>
          <a:bodyPr wrap="square" rtlCol="0">
            <a:spAutoFit/>
          </a:bodyPr>
          <a:lstStyle>
            <a:defPPr>
              <a:defRPr lang="de-DE"/>
            </a:defPPr>
            <a:lvl1pPr>
              <a:defRPr sz="1200" b="1" i="1" u="sng">
                <a:solidFill>
                  <a:schemeClr val="bg1">
                    <a:lumMod val="50000"/>
                  </a:schemeClr>
                </a:solidFill>
                <a:latin typeface="Arial" panose="020B0604020202020204" pitchFamily="34" charset="0"/>
                <a:cs typeface="Arial" panose="020B0604020202020204" pitchFamily="34" charset="0"/>
              </a:defRPr>
            </a:lvl1pPr>
          </a:lstStyle>
          <a:p>
            <a:r>
              <a:rPr lang="de-DE" dirty="0"/>
              <a:t>Tieflochbohren:</a:t>
            </a:r>
          </a:p>
          <a:p>
            <a:pPr marL="171450" indent="-171450">
              <a:buFont typeface="Arial" panose="020B0604020202020204" pitchFamily="34" charset="0"/>
              <a:buChar char="•"/>
            </a:pPr>
            <a:r>
              <a:rPr lang="de-DE" b="0" i="0" u="none" dirty="0"/>
              <a:t>b</a:t>
            </a:r>
            <a:r>
              <a:rPr lang="de-DE" b="0" i="0" u="none" dirty="0" smtClean="0"/>
              <a:t>is </a:t>
            </a:r>
            <a:r>
              <a:rPr lang="de-DE" b="0" i="0" u="none" dirty="0"/>
              <a:t>max. Ø125 x 3.000 mm</a:t>
            </a:r>
          </a:p>
          <a:p>
            <a:endParaRPr lang="de-DE" dirty="0"/>
          </a:p>
        </p:txBody>
      </p:sp>
      <p:sp>
        <p:nvSpPr>
          <p:cNvPr id="8" name="Textfeld 7"/>
          <p:cNvSpPr txBox="1"/>
          <p:nvPr/>
        </p:nvSpPr>
        <p:spPr>
          <a:xfrm>
            <a:off x="539552" y="2499742"/>
            <a:ext cx="4536504" cy="646331"/>
          </a:xfrm>
          <a:prstGeom prst="rect">
            <a:avLst/>
          </a:prstGeom>
          <a:noFill/>
        </p:spPr>
        <p:txBody>
          <a:bodyPr wrap="square" rtlCol="0">
            <a:spAutoFit/>
          </a:bodyPr>
          <a:lstStyle>
            <a:defPPr>
              <a:defRPr lang="de-DE"/>
            </a:defPPr>
            <a:lvl1pPr>
              <a:defRPr sz="1200" b="1" i="1" u="sng">
                <a:solidFill>
                  <a:schemeClr val="bg1">
                    <a:lumMod val="50000"/>
                  </a:schemeClr>
                </a:solidFill>
                <a:latin typeface="Arial" panose="020B0604020202020204" pitchFamily="34" charset="0"/>
                <a:cs typeface="Arial" panose="020B0604020202020204" pitchFamily="34" charset="0"/>
              </a:defRPr>
            </a:lvl1pPr>
          </a:lstStyle>
          <a:p>
            <a:r>
              <a:rPr lang="de-DE" dirty="0" smtClean="0"/>
              <a:t>Drehen:</a:t>
            </a:r>
            <a:endParaRPr lang="de-DE" dirty="0"/>
          </a:p>
          <a:p>
            <a:pPr marL="171450" indent="-171450">
              <a:buFont typeface="Arial" panose="020B0604020202020204" pitchFamily="34" charset="0"/>
              <a:buChar char="•"/>
            </a:pPr>
            <a:r>
              <a:rPr lang="de-DE" b="0" i="0" u="none" dirty="0"/>
              <a:t>b</a:t>
            </a:r>
            <a:r>
              <a:rPr lang="de-DE" b="0" i="0" u="none" dirty="0" smtClean="0"/>
              <a:t>is </a:t>
            </a:r>
            <a:r>
              <a:rPr lang="de-DE" b="0" i="0" u="none" dirty="0"/>
              <a:t>max. </a:t>
            </a:r>
            <a:r>
              <a:rPr lang="de-DE" b="0" i="0" u="none" dirty="0" smtClean="0"/>
              <a:t>Ø1.600 x 3.000 mm / max. 6.300 kg</a:t>
            </a:r>
            <a:endParaRPr lang="de-DE" b="0" i="0" u="none" dirty="0"/>
          </a:p>
          <a:p>
            <a:endParaRPr lang="de-DE" dirty="0"/>
          </a:p>
        </p:txBody>
      </p:sp>
      <p:sp>
        <p:nvSpPr>
          <p:cNvPr id="9" name="Textfeld 8"/>
          <p:cNvSpPr txBox="1"/>
          <p:nvPr/>
        </p:nvSpPr>
        <p:spPr>
          <a:xfrm>
            <a:off x="539552" y="3075806"/>
            <a:ext cx="4536504" cy="646331"/>
          </a:xfrm>
          <a:prstGeom prst="rect">
            <a:avLst/>
          </a:prstGeom>
          <a:noFill/>
        </p:spPr>
        <p:txBody>
          <a:bodyPr wrap="square" rtlCol="0">
            <a:spAutoFit/>
          </a:bodyPr>
          <a:lstStyle>
            <a:defPPr>
              <a:defRPr lang="de-DE"/>
            </a:defPPr>
            <a:lvl1pPr>
              <a:defRPr sz="1200" b="1" i="1" u="sng">
                <a:solidFill>
                  <a:schemeClr val="bg1">
                    <a:lumMod val="50000"/>
                  </a:schemeClr>
                </a:solidFill>
                <a:latin typeface="Arial" panose="020B0604020202020204" pitchFamily="34" charset="0"/>
                <a:cs typeface="Arial" panose="020B0604020202020204" pitchFamily="34" charset="0"/>
              </a:defRPr>
            </a:lvl1pPr>
          </a:lstStyle>
          <a:p>
            <a:r>
              <a:rPr lang="de-DE" dirty="0" smtClean="0"/>
              <a:t>Flachschleifen:</a:t>
            </a:r>
            <a:endParaRPr lang="de-DE" dirty="0"/>
          </a:p>
          <a:p>
            <a:pPr marL="171450" indent="-171450">
              <a:buFont typeface="Arial" panose="020B0604020202020204" pitchFamily="34" charset="0"/>
              <a:buChar char="•"/>
            </a:pPr>
            <a:r>
              <a:rPr lang="de-DE" b="0" i="0" u="none" dirty="0"/>
              <a:t>b</a:t>
            </a:r>
            <a:r>
              <a:rPr lang="de-DE" b="0" i="0" u="none" dirty="0" smtClean="0"/>
              <a:t>is </a:t>
            </a:r>
            <a:r>
              <a:rPr lang="de-DE" b="0" i="0" u="none" dirty="0"/>
              <a:t>max. </a:t>
            </a:r>
            <a:r>
              <a:rPr lang="de-DE" b="0" i="0" u="none" dirty="0" smtClean="0"/>
              <a:t>5.500 x 2.200 x 2.200 mm / max. 15.000 kg</a:t>
            </a:r>
            <a:endParaRPr lang="de-DE" b="0" i="0" u="none" dirty="0"/>
          </a:p>
          <a:p>
            <a:endParaRPr lang="de-DE" dirty="0"/>
          </a:p>
        </p:txBody>
      </p:sp>
      <p:sp>
        <p:nvSpPr>
          <p:cNvPr id="10" name="Textfeld 9"/>
          <p:cNvSpPr txBox="1"/>
          <p:nvPr/>
        </p:nvSpPr>
        <p:spPr>
          <a:xfrm>
            <a:off x="539552" y="3651870"/>
            <a:ext cx="4536504" cy="830997"/>
          </a:xfrm>
          <a:prstGeom prst="rect">
            <a:avLst/>
          </a:prstGeom>
          <a:noFill/>
        </p:spPr>
        <p:txBody>
          <a:bodyPr wrap="square" rtlCol="0">
            <a:spAutoFit/>
          </a:bodyPr>
          <a:lstStyle>
            <a:defPPr>
              <a:defRPr lang="de-DE"/>
            </a:defPPr>
            <a:lvl1pPr>
              <a:defRPr sz="1200" b="1" i="1" u="sng">
                <a:solidFill>
                  <a:schemeClr val="bg1">
                    <a:lumMod val="50000"/>
                  </a:schemeClr>
                </a:solidFill>
                <a:latin typeface="Arial" panose="020B0604020202020204" pitchFamily="34" charset="0"/>
                <a:cs typeface="Arial" panose="020B0604020202020204" pitchFamily="34" charset="0"/>
              </a:defRPr>
            </a:lvl1pPr>
          </a:lstStyle>
          <a:p>
            <a:r>
              <a:rPr lang="de-DE" dirty="0" smtClean="0"/>
              <a:t>Messen:</a:t>
            </a:r>
            <a:endParaRPr lang="de-DE" dirty="0"/>
          </a:p>
          <a:p>
            <a:pPr marL="171450" indent="-171450">
              <a:buFont typeface="Arial" panose="020B0604020202020204" pitchFamily="34" charset="0"/>
              <a:buChar char="•"/>
            </a:pPr>
            <a:r>
              <a:rPr lang="de-DE" b="0" i="0" u="none" dirty="0"/>
              <a:t>m</a:t>
            </a:r>
            <a:r>
              <a:rPr lang="de-DE" b="0" i="0" u="none" dirty="0" smtClean="0"/>
              <a:t>it </a:t>
            </a:r>
            <a:r>
              <a:rPr lang="de-DE" b="0" i="0" u="none" dirty="0" err="1" smtClean="0"/>
              <a:t>Faro</a:t>
            </a:r>
            <a:r>
              <a:rPr lang="de-DE" b="0" i="0" u="none" dirty="0" smtClean="0"/>
              <a:t> </a:t>
            </a:r>
            <a:r>
              <a:rPr lang="de-DE" b="0" i="0" u="none" dirty="0" err="1" smtClean="0"/>
              <a:t>Messarm</a:t>
            </a:r>
            <a:r>
              <a:rPr lang="de-DE" b="0" i="0" u="none" dirty="0"/>
              <a:t> </a:t>
            </a:r>
            <a:endParaRPr lang="de-DE" b="0" i="0" u="none" dirty="0" smtClean="0"/>
          </a:p>
          <a:p>
            <a:pPr marL="171450" indent="-171450">
              <a:buFont typeface="Arial" panose="020B0604020202020204" pitchFamily="34" charset="0"/>
              <a:buChar char="•"/>
            </a:pPr>
            <a:r>
              <a:rPr lang="de-DE" b="0" i="0" u="none" dirty="0" smtClean="0"/>
              <a:t>Laser </a:t>
            </a:r>
            <a:r>
              <a:rPr lang="de-DE" b="0" i="0" u="none" dirty="0" err="1" smtClean="0"/>
              <a:t>Tracker</a:t>
            </a:r>
            <a:r>
              <a:rPr lang="de-DE" b="0" i="0" u="none" dirty="0" smtClean="0"/>
              <a:t> bzw. 3D Messmaschine mit externen Partnern</a:t>
            </a:r>
            <a:endParaRPr lang="de-DE" b="0" i="0" u="none" dirty="0"/>
          </a:p>
          <a:p>
            <a:endParaRPr lang="de-DE" dirty="0"/>
          </a:p>
        </p:txBody>
      </p:sp>
      <p:pic>
        <p:nvPicPr>
          <p:cNvPr id="1026" name="Picture 2" descr="G:\MSOFFICE\MARKETING\3_Bilder\alte Bilder\Bearbeitungsbeispiele\shw-liebherr 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4275" y="1598771"/>
            <a:ext cx="3640981" cy="242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50491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t="13575" b="13575"/>
          <a:stretch/>
        </p:blipFill>
        <p:spPr/>
      </p:pic>
      <p:sp>
        <p:nvSpPr>
          <p:cNvPr id="5" name="Textplatzhalter 4"/>
          <p:cNvSpPr>
            <a:spLocks noGrp="1"/>
          </p:cNvSpPr>
          <p:nvPr>
            <p:ph type="body" sz="quarter" idx="14"/>
          </p:nvPr>
        </p:nvSpPr>
        <p:spPr/>
        <p:txBody>
          <a:bodyPr/>
          <a:lstStyle/>
          <a:p>
            <a:r>
              <a:rPr lang="de-DE" dirty="0" smtClean="0"/>
              <a:t>Glück auf!</a:t>
            </a:r>
            <a:endParaRPr lang="de-DE" dirty="0"/>
          </a:p>
        </p:txBody>
      </p:sp>
      <p:sp>
        <p:nvSpPr>
          <p:cNvPr id="6" name="Textplatzhalter 5"/>
          <p:cNvSpPr>
            <a:spLocks noGrp="1"/>
          </p:cNvSpPr>
          <p:nvPr>
            <p:ph type="body" sz="quarter" idx="15"/>
          </p:nvPr>
        </p:nvSpPr>
        <p:spPr/>
        <p:txBody>
          <a:bodyPr>
            <a:normAutofit fontScale="92500"/>
          </a:bodyPr>
          <a:lstStyle/>
          <a:p>
            <a:r>
              <a:rPr lang="de-DE" dirty="0" smtClean="0"/>
              <a:t>Vielen Dank für Ihre Aufmerksamkeit</a:t>
            </a:r>
            <a:endParaRPr lang="de-DE" dirty="0"/>
          </a:p>
        </p:txBody>
      </p:sp>
      <p:sp>
        <p:nvSpPr>
          <p:cNvPr id="2" name="Datumsplatzhalter 1"/>
          <p:cNvSpPr>
            <a:spLocks noGrp="1"/>
          </p:cNvSpPr>
          <p:nvPr>
            <p:ph type="dt" sz="half" idx="4294967295"/>
          </p:nvPr>
        </p:nvSpPr>
        <p:spPr>
          <a:xfrm>
            <a:off x="467544" y="4578748"/>
            <a:ext cx="2133600" cy="273844"/>
          </a:xfrm>
          <a:prstGeom prst="rect">
            <a:avLst/>
          </a:prstGeom>
        </p:spPr>
        <p:txBody>
          <a:bodyPr/>
          <a:lstStyle/>
          <a:p>
            <a:fld id="{1B095824-B503-4DF7-929E-8BAC7C5D75D8}" type="datetime1">
              <a:rPr lang="de-DE" smtClean="0"/>
              <a:t>19.11.2018</a:t>
            </a:fld>
            <a:endParaRPr lang="de-DE" dirty="0"/>
          </a:p>
        </p:txBody>
      </p:sp>
    </p:spTree>
    <p:extLst>
      <p:ext uri="{BB962C8B-B14F-4D97-AF65-F5344CB8AC3E}">
        <p14:creationId xmlns:p14="http://schemas.microsoft.com/office/powerpoint/2010/main" val="3535658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p:txBody>
          <a:bodyPr/>
          <a:lstStyle/>
          <a:p>
            <a:r>
              <a:rPr lang="de-DE" dirty="0" err="1" smtClean="0"/>
              <a:t>TightBlock</a:t>
            </a:r>
            <a:r>
              <a:rPr lang="de-DE" dirty="0" smtClean="0"/>
              <a:t> </a:t>
            </a:r>
            <a:r>
              <a:rPr lang="de-DE" dirty="0"/>
              <a:t>8</a:t>
            </a:r>
            <a:r>
              <a:rPr lang="de-DE" dirty="0" smtClean="0"/>
              <a:t>000 – Kompakt</a:t>
            </a:r>
            <a:r>
              <a:rPr lang="de-DE" dirty="0"/>
              <a:t>. Universell. Schnell</a:t>
            </a:r>
            <a:r>
              <a:rPr lang="de-DE" dirty="0" smtClean="0"/>
              <a:t>. </a:t>
            </a:r>
          </a:p>
          <a:p>
            <a:endParaRPr lang="de-DE" dirty="0"/>
          </a:p>
        </p:txBody>
      </p:sp>
      <p:sp>
        <p:nvSpPr>
          <p:cNvPr id="3" name="Bildplatzhalter 2"/>
          <p:cNvSpPr>
            <a:spLocks noGrp="1"/>
          </p:cNvSpPr>
          <p:nvPr>
            <p:ph type="pic" sz="quarter" idx="17"/>
          </p:nvPr>
        </p:nvSpPr>
        <p:spPr/>
      </p:sp>
      <p:sp>
        <p:nvSpPr>
          <p:cNvPr id="5" name="Titel 4"/>
          <p:cNvSpPr>
            <a:spLocks noGrp="1"/>
          </p:cNvSpPr>
          <p:nvPr>
            <p:ph type="title"/>
          </p:nvPr>
        </p:nvSpPr>
        <p:spPr/>
        <p:txBody>
          <a:bodyPr/>
          <a:lstStyle/>
          <a:p>
            <a:r>
              <a:rPr lang="de-DE" dirty="0" smtClean="0"/>
              <a:t>Bearbeitungszentren</a:t>
            </a:r>
            <a:endParaRPr lang="de-DE" dirty="0"/>
          </a:p>
        </p:txBody>
      </p:sp>
      <p:sp>
        <p:nvSpPr>
          <p:cNvPr id="9" name="Textplatzhalter 3"/>
          <p:cNvSpPr txBox="1">
            <a:spLocks/>
          </p:cNvSpPr>
          <p:nvPr/>
        </p:nvSpPr>
        <p:spPr>
          <a:xfrm>
            <a:off x="448920" y="1419622"/>
            <a:ext cx="1728192"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Fahrwege</a:t>
            </a:r>
          </a:p>
          <a:p>
            <a:r>
              <a:rPr lang="de-DE" sz="1300" dirty="0" smtClean="0"/>
              <a:t>X-Achse: 8.000 mm</a:t>
            </a:r>
          </a:p>
          <a:p>
            <a:r>
              <a:rPr lang="de-DE" sz="1300" dirty="0" smtClean="0"/>
              <a:t>Y-Achse: 3.100 mm</a:t>
            </a:r>
          </a:p>
          <a:p>
            <a:r>
              <a:rPr lang="de-DE" sz="1300" dirty="0" smtClean="0"/>
              <a:t>Z-Achse: 1.500 mm</a:t>
            </a:r>
          </a:p>
          <a:p>
            <a:endParaRPr lang="de-DE" sz="1100" dirty="0"/>
          </a:p>
        </p:txBody>
      </p:sp>
      <p:sp>
        <p:nvSpPr>
          <p:cNvPr id="7" name="Textfeld 6"/>
          <p:cNvSpPr txBox="1"/>
          <p:nvPr/>
        </p:nvSpPr>
        <p:spPr>
          <a:xfrm>
            <a:off x="3022362" y="1419621"/>
            <a:ext cx="2357638"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Werkzeugaufnahme</a:t>
            </a:r>
          </a:p>
          <a:p>
            <a:r>
              <a:rPr lang="de-DE" sz="1200" dirty="0">
                <a:solidFill>
                  <a:schemeClr val="bg1">
                    <a:lumMod val="50000"/>
                  </a:schemeClr>
                </a:solidFill>
                <a:latin typeface="Arial" panose="020B0604020202020204" pitchFamily="34" charset="0"/>
                <a:cs typeface="Arial" panose="020B0604020202020204" pitchFamily="34" charset="0"/>
              </a:rPr>
              <a:t>SK 50 BIG-PLUS</a:t>
            </a:r>
          </a:p>
          <a:p>
            <a:r>
              <a:rPr lang="de-DE" sz="1200" dirty="0">
                <a:solidFill>
                  <a:schemeClr val="bg1">
                    <a:lumMod val="50000"/>
                  </a:schemeClr>
                </a:solidFill>
                <a:latin typeface="Arial" panose="020B0604020202020204" pitchFamily="34" charset="0"/>
                <a:cs typeface="Arial" panose="020B0604020202020204" pitchFamily="34" charset="0"/>
              </a:rPr>
              <a:t>HSK 100 A  </a:t>
            </a:r>
          </a:p>
        </p:txBody>
      </p:sp>
      <p:sp>
        <p:nvSpPr>
          <p:cNvPr id="10" name="Textfeld 9"/>
          <p:cNvSpPr txBox="1"/>
          <p:nvPr/>
        </p:nvSpPr>
        <p:spPr>
          <a:xfrm>
            <a:off x="448920" y="2465154"/>
            <a:ext cx="3168352" cy="1261884"/>
          </a:xfrm>
          <a:prstGeom prst="rect">
            <a:avLst/>
          </a:prstGeom>
          <a:noFill/>
        </p:spPr>
        <p:txBody>
          <a:bodyPr wrap="square" rtlCol="0">
            <a:spAutoFit/>
          </a:bodyPr>
          <a:lstStyle/>
          <a:p>
            <a:r>
              <a:rPr lang="de-DE" sz="1200" b="1" i="1" u="sng" dirty="0" err="1">
                <a:solidFill>
                  <a:schemeClr val="bg1">
                    <a:lumMod val="50000"/>
                  </a:schemeClr>
                </a:solidFill>
                <a:latin typeface="Arial" panose="020B0604020202020204" pitchFamily="34" charset="0"/>
                <a:cs typeface="Arial" panose="020B0604020202020204" pitchFamily="34" charset="0"/>
              </a:rPr>
              <a:t>Fräskopf</a:t>
            </a:r>
            <a:endParaRPr lang="de-DE" sz="1200" b="1" i="1" u="sng"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Universalfräskopf in orthogonaler Bauweise</a:t>
            </a:r>
          </a:p>
          <a:p>
            <a:r>
              <a:rPr lang="de-DE" sz="1200" dirty="0">
                <a:solidFill>
                  <a:schemeClr val="bg1">
                    <a:lumMod val="50000"/>
                  </a:schemeClr>
                </a:solidFill>
                <a:latin typeface="Arial" panose="020B0604020202020204" pitchFamily="34" charset="0"/>
                <a:cs typeface="Arial" panose="020B0604020202020204" pitchFamily="34" charset="0"/>
              </a:rPr>
              <a:t>Schwenkbereich Standard:</a:t>
            </a:r>
          </a:p>
          <a:p>
            <a:r>
              <a:rPr lang="de-DE" sz="1200" dirty="0">
                <a:solidFill>
                  <a:schemeClr val="bg1">
                    <a:lumMod val="50000"/>
                  </a:schemeClr>
                </a:solidFill>
                <a:latin typeface="Arial" panose="020B0604020202020204" pitchFamily="34" charset="0"/>
                <a:cs typeface="Arial" panose="020B0604020202020204" pitchFamily="34" charset="0"/>
              </a:rPr>
              <a:t>A-Achse 180°</a:t>
            </a:r>
          </a:p>
          <a:p>
            <a:r>
              <a:rPr lang="de-DE" sz="1200" dirty="0">
                <a:solidFill>
                  <a:schemeClr val="bg1">
                    <a:lumMod val="50000"/>
                  </a:schemeClr>
                </a:solidFill>
                <a:latin typeface="Arial" panose="020B0604020202020204" pitchFamily="34" charset="0"/>
                <a:cs typeface="Arial" panose="020B0604020202020204" pitchFamily="34" charset="0"/>
              </a:rPr>
              <a:t>C-Achse 360°</a:t>
            </a:r>
          </a:p>
          <a:p>
            <a:endParaRPr lang="de-DE" sz="1600" dirty="0"/>
          </a:p>
        </p:txBody>
      </p:sp>
      <p:sp>
        <p:nvSpPr>
          <p:cNvPr id="12" name="Textfeld 11"/>
          <p:cNvSpPr txBox="1"/>
          <p:nvPr/>
        </p:nvSpPr>
        <p:spPr>
          <a:xfrm>
            <a:off x="4139952" y="3629750"/>
            <a:ext cx="4419327" cy="708912"/>
          </a:xfrm>
          <a:prstGeom prst="rect">
            <a:avLst/>
          </a:prstGeom>
          <a:noFill/>
        </p:spPr>
        <p:txBody>
          <a:bodyPr wrap="square" rtlCol="0">
            <a:spAutoFit/>
          </a:bodyPr>
          <a:lstStyle/>
          <a:p>
            <a:pPr>
              <a:spcBef>
                <a:spcPct val="20000"/>
              </a:spcBef>
              <a:spcAft>
                <a:spcPts val="200"/>
              </a:spcAft>
              <a:buClr>
                <a:srgbClr val="004F9F"/>
              </a:buClr>
            </a:pPr>
            <a:r>
              <a:rPr lang="de-DE" sz="1200" b="1" i="1" u="sng" dirty="0">
                <a:solidFill>
                  <a:schemeClr val="bg1">
                    <a:lumMod val="50000"/>
                  </a:schemeClr>
                </a:solidFill>
                <a:latin typeface="Arial" panose="020B0604020202020204" pitchFamily="34" charset="0"/>
                <a:cs typeface="Arial" panose="020B0604020202020204" pitchFamily="34" charset="0"/>
              </a:rPr>
              <a:t>Bewegungsgeschwindigkeiten</a:t>
            </a:r>
          </a:p>
          <a:p>
            <a:pPr>
              <a:spcBef>
                <a:spcPct val="20000"/>
              </a:spcBef>
              <a:spcAft>
                <a:spcPts val="200"/>
              </a:spcAft>
              <a:buClr>
                <a:srgbClr val="004F9F"/>
              </a:buClr>
            </a:pPr>
            <a:r>
              <a:rPr lang="de-DE" sz="1200" dirty="0">
                <a:solidFill>
                  <a:schemeClr val="bg1">
                    <a:lumMod val="50000"/>
                  </a:schemeClr>
                </a:solidFill>
                <a:latin typeface="Arial" panose="020B0604020202020204" pitchFamily="34" charset="0"/>
                <a:cs typeface="Arial" panose="020B0604020202020204" pitchFamily="34" charset="0"/>
              </a:rPr>
              <a:t>Vorschübe und </a:t>
            </a:r>
            <a:r>
              <a:rPr lang="de-DE" sz="1200" dirty="0" err="1">
                <a:solidFill>
                  <a:schemeClr val="bg1">
                    <a:lumMod val="50000"/>
                  </a:schemeClr>
                </a:solidFill>
                <a:latin typeface="Arial" panose="020B0604020202020204" pitchFamily="34" charset="0"/>
                <a:cs typeface="Arial" panose="020B0604020202020204" pitchFamily="34" charset="0"/>
              </a:rPr>
              <a:t>Eilgänge</a:t>
            </a:r>
            <a:r>
              <a:rPr lang="de-DE" sz="1200" dirty="0">
                <a:solidFill>
                  <a:schemeClr val="bg1">
                    <a:lumMod val="50000"/>
                  </a:schemeClr>
                </a:solidFill>
                <a:latin typeface="Arial" panose="020B0604020202020204" pitchFamily="34" charset="0"/>
                <a:cs typeface="Arial" panose="020B0604020202020204" pitchFamily="34" charset="0"/>
              </a:rPr>
              <a:t> (X, Y, Z) in mm/min</a:t>
            </a:r>
            <a:r>
              <a:rPr lang="de-DE" sz="1200" dirty="0" smtClean="0">
                <a:solidFill>
                  <a:schemeClr val="bg1">
                    <a:lumMod val="50000"/>
                  </a:schemeClr>
                </a:solidFill>
                <a:latin typeface="Arial" panose="020B0604020202020204" pitchFamily="34" charset="0"/>
                <a:cs typeface="Arial" panose="020B0604020202020204" pitchFamily="34" charset="0"/>
              </a:rPr>
              <a:t>: bis 30.000 Beschleunigung in m/s: 3,5 </a:t>
            </a:r>
            <a:endParaRPr lang="de-DE" sz="1200" dirty="0">
              <a:solidFill>
                <a:schemeClr val="bg1">
                  <a:lumMod val="50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448920" y="3692331"/>
            <a:ext cx="3186976" cy="646331"/>
          </a:xfrm>
          <a:prstGeom prst="rect">
            <a:avLst/>
          </a:prstGeom>
          <a:noFill/>
        </p:spPr>
        <p:txBody>
          <a:bodyPr wrap="square" rtlCol="0">
            <a:spAutoFit/>
          </a:bodyPr>
          <a:lstStyle/>
          <a:p>
            <a:r>
              <a:rPr lang="de-DE" sz="1200" b="1" i="1" u="sng" dirty="0">
                <a:solidFill>
                  <a:schemeClr val="bg1">
                    <a:lumMod val="50000"/>
                  </a:schemeClr>
                </a:solidFill>
                <a:latin typeface="Arial" panose="020B0604020202020204" pitchFamily="34" charset="0"/>
                <a:cs typeface="Arial" panose="020B0604020202020204" pitchFamily="34" charset="0"/>
              </a:rPr>
              <a:t>Hauptantrieb/Motorspindel</a:t>
            </a:r>
          </a:p>
          <a:p>
            <a:r>
              <a:rPr lang="de-DE" sz="1200" dirty="0">
                <a:solidFill>
                  <a:schemeClr val="bg1">
                    <a:lumMod val="50000"/>
                  </a:schemeClr>
                </a:solidFill>
                <a:latin typeface="Arial" panose="020B0604020202020204" pitchFamily="34" charset="0"/>
                <a:cs typeface="Arial" panose="020B0604020202020204" pitchFamily="34" charset="0"/>
              </a:rPr>
              <a:t>Antriebsleistung in kW: bis </a:t>
            </a:r>
            <a:r>
              <a:rPr lang="de-DE" sz="1200" dirty="0" smtClean="0">
                <a:solidFill>
                  <a:schemeClr val="bg1">
                    <a:lumMod val="50000"/>
                  </a:schemeClr>
                </a:solidFill>
                <a:latin typeface="Arial" panose="020B0604020202020204" pitchFamily="34" charset="0"/>
                <a:cs typeface="Arial" panose="020B0604020202020204" pitchFamily="34" charset="0"/>
              </a:rPr>
              <a:t>55/70 </a:t>
            </a:r>
            <a:endParaRPr lang="de-DE" sz="1200" dirty="0">
              <a:solidFill>
                <a:schemeClr val="bg1">
                  <a:lumMod val="50000"/>
                </a:schemeClr>
              </a:solidFill>
              <a:latin typeface="Arial" panose="020B0604020202020204" pitchFamily="34" charset="0"/>
              <a:cs typeface="Arial" panose="020B0604020202020204" pitchFamily="34" charset="0"/>
            </a:endParaRPr>
          </a:p>
          <a:p>
            <a:r>
              <a:rPr lang="de-DE" sz="1200" dirty="0">
                <a:solidFill>
                  <a:schemeClr val="bg1">
                    <a:lumMod val="50000"/>
                  </a:schemeClr>
                </a:solidFill>
                <a:latin typeface="Arial" panose="020B0604020202020204" pitchFamily="34" charset="0"/>
                <a:cs typeface="Arial" panose="020B0604020202020204" pitchFamily="34" charset="0"/>
              </a:rPr>
              <a:t>Drehzahlbereich in min-1: bis 8.000/24.000</a:t>
            </a:r>
          </a:p>
        </p:txBody>
      </p:sp>
      <p:pic>
        <p:nvPicPr>
          <p:cNvPr id="13" name="Picture 2" descr="G:\MSOFFICE\MARKETING\16_Renderings\Maschinen\2017\05_TB8000_17.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385034"/>
            <a:ext cx="3054823" cy="21602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platzhalter 3"/>
          <p:cNvSpPr txBox="1">
            <a:spLocks/>
          </p:cNvSpPr>
          <p:nvPr/>
        </p:nvSpPr>
        <p:spPr>
          <a:xfrm>
            <a:off x="3707904" y="2465154"/>
            <a:ext cx="3547016" cy="936104"/>
          </a:xfrm>
          <a:prstGeom prst="rect">
            <a:avLst/>
          </a:prstGeom>
        </p:spPr>
        <p:txBody>
          <a:bodyPr>
            <a:normAutofit fontScale="92500" lnSpcReduction="20000"/>
          </a:bodyPr>
          <a:lstStyle>
            <a:lvl1pPr marL="0" indent="0" algn="l" defTabSz="914400" rtl="0" eaLnBrk="1" latinLnBrk="0" hangingPunct="1">
              <a:spcBef>
                <a:spcPct val="20000"/>
              </a:spcBef>
              <a:spcAft>
                <a:spcPts val="200"/>
              </a:spcAft>
              <a:buClr>
                <a:srgbClr val="004F9F"/>
              </a:buClr>
              <a:buFont typeface="Arial"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300" b="1" i="1" u="sng" dirty="0" smtClean="0"/>
              <a:t>Ausführungen</a:t>
            </a:r>
          </a:p>
          <a:p>
            <a:pPr marL="285750" indent="-285750">
              <a:buFont typeface="Arial" panose="020B0604020202020204" pitchFamily="34" charset="0"/>
              <a:buChar char="•"/>
            </a:pPr>
            <a:r>
              <a:rPr lang="de-DE" sz="1300" dirty="0" smtClean="0"/>
              <a:t>Fräsmaschine</a:t>
            </a:r>
          </a:p>
          <a:p>
            <a:pPr marL="285750" indent="-285750">
              <a:buFont typeface="Arial" panose="020B0604020202020204" pitchFamily="34" charset="0"/>
              <a:buChar char="•"/>
            </a:pPr>
            <a:r>
              <a:rPr lang="de-DE" sz="1300" dirty="0" smtClean="0"/>
              <a:t>Dreh-/ Fräsmaschine</a:t>
            </a:r>
          </a:p>
          <a:p>
            <a:pPr marL="285750" indent="-285750">
              <a:buFont typeface="Arial" panose="020B0604020202020204" pitchFamily="34" charset="0"/>
              <a:buChar char="•"/>
            </a:pPr>
            <a:r>
              <a:rPr lang="de-DE" sz="1300" dirty="0" err="1" smtClean="0"/>
              <a:t>Palettenwechselmaschine</a:t>
            </a:r>
            <a:endParaRPr lang="de-DE" sz="1300" dirty="0" smtClean="0"/>
          </a:p>
          <a:p>
            <a:endParaRPr lang="de-DE" sz="1100" dirty="0"/>
          </a:p>
        </p:txBody>
      </p:sp>
    </p:spTree>
    <p:extLst>
      <p:ext uri="{BB962C8B-B14F-4D97-AF65-F5344CB8AC3E}">
        <p14:creationId xmlns:p14="http://schemas.microsoft.com/office/powerpoint/2010/main" val="4076592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SHW-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5321</Words>
  <Application>Microsoft Office PowerPoint</Application>
  <PresentationFormat>Bildschirmpräsentation (16:9)</PresentationFormat>
  <Paragraphs>1005</Paragraphs>
  <Slides>84</Slides>
  <Notes>10</Notes>
  <HiddenSlides>2</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84</vt:i4>
      </vt:variant>
    </vt:vector>
  </HeadingPairs>
  <TitlesOfParts>
    <vt:vector size="91" baseType="lpstr">
      <vt:lpstr>Arial Narrow</vt:lpstr>
      <vt:lpstr>Wingdings</vt:lpstr>
      <vt:lpstr>Arial</vt:lpstr>
      <vt:lpstr>ヒラギノ角ゴ Pro W3</vt:lpstr>
      <vt:lpstr>Segoe UI Symbol</vt:lpstr>
      <vt:lpstr>Calibri</vt:lpstr>
      <vt:lpstr>SHW-Design</vt:lpstr>
      <vt:lpstr>PowerPoint-Präsentation</vt:lpstr>
      <vt:lpstr>Inhalt</vt:lpstr>
      <vt:lpstr>Wurzeln</vt:lpstr>
      <vt:lpstr>Fortschritt</vt:lpstr>
      <vt:lpstr>Maschinen – Portfolio </vt:lpstr>
      <vt:lpstr>Bearbeitungszentren</vt:lpstr>
      <vt:lpstr>Bearbeitungszentren</vt:lpstr>
      <vt:lpstr>Bearbeitungszentren</vt:lpstr>
      <vt:lpstr>Bearbeitungszentren</vt:lpstr>
      <vt:lpstr>Fahrständermaschinen</vt:lpstr>
      <vt:lpstr>Fahrständermaschinen</vt:lpstr>
      <vt:lpstr>Fahrständermaschinen</vt:lpstr>
      <vt:lpstr>Fahrständermaschinen</vt:lpstr>
      <vt:lpstr>Fahrständermaschinen</vt:lpstr>
      <vt:lpstr>Fahrständermaschinen</vt:lpstr>
      <vt:lpstr>Portalmaschinen</vt:lpstr>
      <vt:lpstr>Portalmaschinen</vt:lpstr>
      <vt:lpstr>Portalmaschinen</vt:lpstr>
      <vt:lpstr>Bearbeitungszentren</vt:lpstr>
      <vt:lpstr>PowerSpeed – Baureihen </vt:lpstr>
      <vt:lpstr>UniForce/PowerForce – Baureihen </vt:lpstr>
      <vt:lpstr>Portalmaschinen</vt:lpstr>
      <vt:lpstr>Fräsköpfe</vt:lpstr>
      <vt:lpstr>Fräsköpfe</vt:lpstr>
      <vt:lpstr>Fräsköpfe</vt:lpstr>
      <vt:lpstr>Fräsköpfe</vt:lpstr>
      <vt:lpstr>Fräsköpfe</vt:lpstr>
      <vt:lpstr>Fräsköpfe</vt:lpstr>
      <vt:lpstr>Fräsköpfe</vt:lpstr>
      <vt:lpstr>Fräsköpfe</vt:lpstr>
      <vt:lpstr>Fräsköpfe</vt:lpstr>
      <vt:lpstr>Technologie</vt:lpstr>
      <vt:lpstr>Technologie</vt:lpstr>
      <vt:lpstr>Technologie</vt:lpstr>
      <vt:lpstr>Technologie</vt:lpstr>
      <vt:lpstr>Technologie</vt:lpstr>
      <vt:lpstr>Technologie</vt:lpstr>
      <vt:lpstr>Technologie</vt:lpstr>
      <vt:lpstr>Technologie</vt:lpstr>
      <vt:lpstr>Technologie</vt:lpstr>
      <vt:lpstr>Technologie</vt:lpstr>
      <vt:lpstr>Technologie</vt:lpstr>
      <vt:lpstr>Technologie</vt:lpstr>
      <vt:lpstr>Technologie</vt:lpstr>
      <vt:lpstr>Technologie</vt:lpstr>
      <vt:lpstr>Branchen</vt:lpstr>
      <vt:lpstr>Branchen</vt:lpstr>
      <vt:lpstr>Branchen</vt:lpstr>
      <vt:lpstr>Branchen</vt:lpstr>
      <vt:lpstr>Branchen</vt:lpstr>
      <vt:lpstr>Branchen</vt:lpstr>
      <vt:lpstr>Branchen</vt:lpstr>
      <vt:lpstr>Referenzen</vt:lpstr>
      <vt:lpstr>Referenzen</vt:lpstr>
      <vt:lpstr>SHW Service</vt:lpstr>
      <vt:lpstr>SHW Service</vt:lpstr>
      <vt:lpstr>SHW Service</vt:lpstr>
      <vt:lpstr>SHW Service</vt:lpstr>
      <vt:lpstr>SHW Service</vt:lpstr>
      <vt:lpstr>SHW Service</vt:lpstr>
      <vt:lpstr>SHW Service</vt:lpstr>
      <vt:lpstr>SHW Service</vt:lpstr>
      <vt:lpstr>SHW Service</vt:lpstr>
      <vt:lpstr>SHW Service </vt:lpstr>
      <vt:lpstr>SHW Service</vt:lpstr>
      <vt:lpstr>SHW Service</vt:lpstr>
      <vt:lpstr>SHW Service</vt:lpstr>
      <vt:lpstr>SHW Service</vt:lpstr>
      <vt:lpstr>SHW Service</vt:lpstr>
      <vt:lpstr>SHW Service</vt:lpstr>
      <vt:lpstr>SHW Service</vt:lpstr>
      <vt:lpstr>SHW Service</vt:lpstr>
      <vt:lpstr>SHW Service</vt:lpstr>
      <vt:lpstr>SHW Service</vt:lpstr>
      <vt:lpstr>SHW Service</vt:lpstr>
      <vt:lpstr>SHW Service</vt:lpstr>
      <vt:lpstr>SHW Service</vt:lpstr>
      <vt:lpstr>SHW Service</vt:lpstr>
      <vt:lpstr>SHW Service</vt:lpstr>
      <vt:lpstr>SHW Bearbeitungstechnik</vt:lpstr>
      <vt:lpstr>SHW-Bearbeitungstechnik</vt:lpstr>
      <vt:lpstr>SHW-Bearbeitungstechnik</vt:lpstr>
      <vt:lpstr>SHW-Bearbeitungstechnik</vt:lpstr>
      <vt:lpstr>PowerPoint-Präsentation</vt:lpstr>
    </vt:vector>
  </TitlesOfParts>
  <Manager>Tobias.Forster@shw-wm.de</Manager>
  <Company>SHW Werkzeugmaschinen GmbH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Unternehmenspräsentation</dc:title>
  <dc:creator>Forster Tobias</dc:creator>
  <cp:lastModifiedBy>Reuter Oliver</cp:lastModifiedBy>
  <cp:revision>371</cp:revision>
  <dcterms:created xsi:type="dcterms:W3CDTF">2017-09-04T11:44:57Z</dcterms:created>
  <dcterms:modified xsi:type="dcterms:W3CDTF">2018-11-19T14:52:12Z</dcterms:modified>
</cp:coreProperties>
</file>